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278" r:id="rId3"/>
    <p:sldId id="321" r:id="rId4"/>
    <p:sldId id="258" r:id="rId5"/>
    <p:sldId id="312" r:id="rId6"/>
    <p:sldId id="313" r:id="rId7"/>
    <p:sldId id="314" r:id="rId8"/>
    <p:sldId id="259" r:id="rId9"/>
    <p:sldId id="260" r:id="rId10"/>
    <p:sldId id="315" r:id="rId11"/>
    <p:sldId id="316" r:id="rId12"/>
    <p:sldId id="322" r:id="rId13"/>
    <p:sldId id="323" r:id="rId14"/>
    <p:sldId id="317" r:id="rId15"/>
    <p:sldId id="318" r:id="rId16"/>
    <p:sldId id="319" r:id="rId17"/>
    <p:sldId id="320" r:id="rId18"/>
    <p:sldId id="261" r:id="rId19"/>
    <p:sldId id="262" r:id="rId20"/>
    <p:sldId id="263" r:id="rId21"/>
    <p:sldId id="264" r:id="rId22"/>
    <p:sldId id="324" r:id="rId23"/>
    <p:sldId id="265" r:id="rId24"/>
    <p:sldId id="266" r:id="rId25"/>
    <p:sldId id="269" r:id="rId26"/>
    <p:sldId id="270" r:id="rId27"/>
    <p:sldId id="271" r:id="rId28"/>
    <p:sldId id="272" r:id="rId29"/>
    <p:sldId id="273" r:id="rId30"/>
    <p:sldId id="274" r:id="rId31"/>
    <p:sldId id="275" r:id="rId32"/>
    <p:sldId id="276" r:id="rId33"/>
    <p:sldId id="277" r:id="rId34"/>
    <p:sldId id="281" r:id="rId35"/>
    <p:sldId id="284" r:id="rId36"/>
    <p:sldId id="283" r:id="rId37"/>
    <p:sldId id="282" r:id="rId38"/>
    <p:sldId id="285" r:id="rId39"/>
    <p:sldId id="287" r:id="rId40"/>
    <p:sldId id="286" r:id="rId41"/>
    <p:sldId id="288" r:id="rId42"/>
    <p:sldId id="290" r:id="rId43"/>
    <p:sldId id="289" r:id="rId44"/>
    <p:sldId id="291" r:id="rId45"/>
    <p:sldId id="294" r:id="rId46"/>
    <p:sldId id="295" r:id="rId47"/>
    <p:sldId id="296" r:id="rId48"/>
    <p:sldId id="279" r:id="rId49"/>
    <p:sldId id="292" r:id="rId50"/>
    <p:sldId id="293" r:id="rId51"/>
    <p:sldId id="280" r:id="rId52"/>
    <p:sldId id="297" r:id="rId53"/>
    <p:sldId id="303" r:id="rId54"/>
    <p:sldId id="304" r:id="rId55"/>
    <p:sldId id="306" r:id="rId56"/>
    <p:sldId id="300" r:id="rId57"/>
    <p:sldId id="305" r:id="rId58"/>
    <p:sldId id="311" r:id="rId59"/>
    <p:sldId id="307" r:id="rId60"/>
    <p:sldId id="309" r:id="rId61"/>
    <p:sldId id="308" r:id="rId62"/>
    <p:sldId id="301" r:id="rId63"/>
    <p:sldId id="302" r:id="rId64"/>
    <p:sldId id="310" r:id="rId65"/>
    <p:sldId id="331" r:id="rId66"/>
    <p:sldId id="351" r:id="rId67"/>
    <p:sldId id="325" r:id="rId68"/>
    <p:sldId id="326" r:id="rId69"/>
    <p:sldId id="332" r:id="rId70"/>
    <p:sldId id="330" r:id="rId71"/>
    <p:sldId id="333" r:id="rId72"/>
    <p:sldId id="336" r:id="rId73"/>
    <p:sldId id="337" r:id="rId74"/>
    <p:sldId id="334" r:id="rId75"/>
    <p:sldId id="335" r:id="rId76"/>
    <p:sldId id="339" r:id="rId77"/>
    <p:sldId id="338" r:id="rId78"/>
    <p:sldId id="342" r:id="rId79"/>
    <p:sldId id="343" r:id="rId80"/>
    <p:sldId id="340" r:id="rId81"/>
    <p:sldId id="348" r:id="rId82"/>
    <p:sldId id="341" r:id="rId83"/>
    <p:sldId id="345" r:id="rId84"/>
    <p:sldId id="346" r:id="rId85"/>
    <p:sldId id="344" r:id="rId86"/>
    <p:sldId id="347" r:id="rId87"/>
    <p:sldId id="349" r:id="rId88"/>
    <p:sldId id="350" r:id="rId89"/>
    <p:sldId id="327" r:id="rId90"/>
    <p:sldId id="329" r:id="rId91"/>
    <p:sldId id="328"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5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57F67-666F-4F38-8AE8-ACA9FA8D966C}" type="datetimeFigureOut">
              <a:rPr lang="en-US" smtClean="0"/>
              <a:t>1/25/2020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D6D5D-51E7-4F8F-93BB-4D1C0E671BA8}" type="slidenum">
              <a:rPr lang="en-US" smtClean="0"/>
              <a:t>‹#›</a:t>
            </a:fld>
            <a:endParaRPr lang="en-US"/>
          </a:p>
        </p:txBody>
      </p:sp>
    </p:spTree>
    <p:extLst>
      <p:ext uri="{BB962C8B-B14F-4D97-AF65-F5344CB8AC3E}">
        <p14:creationId xmlns:p14="http://schemas.microsoft.com/office/powerpoint/2010/main" val="203663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92</a:t>
            </a:fld>
            <a:endParaRPr lang="ko-KR" altLang="en-US"/>
          </a:p>
        </p:txBody>
      </p:sp>
    </p:spTree>
    <p:extLst>
      <p:ext uri="{BB962C8B-B14F-4D97-AF65-F5344CB8AC3E}">
        <p14:creationId xmlns:p14="http://schemas.microsoft.com/office/powerpoint/2010/main" val="1563340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104</a:t>
            </a:fld>
            <a:endParaRPr lang="ko-KR" altLang="en-US"/>
          </a:p>
        </p:txBody>
      </p:sp>
    </p:spTree>
    <p:extLst>
      <p:ext uri="{BB962C8B-B14F-4D97-AF65-F5344CB8AC3E}">
        <p14:creationId xmlns:p14="http://schemas.microsoft.com/office/powerpoint/2010/main" val="316878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105</a:t>
            </a:fld>
            <a:endParaRPr lang="ko-KR" altLang="en-US"/>
          </a:p>
        </p:txBody>
      </p:sp>
    </p:spTree>
    <p:extLst>
      <p:ext uri="{BB962C8B-B14F-4D97-AF65-F5344CB8AC3E}">
        <p14:creationId xmlns:p14="http://schemas.microsoft.com/office/powerpoint/2010/main" val="84856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93</a:t>
            </a:fld>
            <a:endParaRPr lang="ko-KR" altLang="en-US"/>
          </a:p>
        </p:txBody>
      </p:sp>
    </p:spTree>
    <p:extLst>
      <p:ext uri="{BB962C8B-B14F-4D97-AF65-F5344CB8AC3E}">
        <p14:creationId xmlns:p14="http://schemas.microsoft.com/office/powerpoint/2010/main" val="129718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94</a:t>
            </a:fld>
            <a:endParaRPr lang="ko-KR" altLang="en-US"/>
          </a:p>
        </p:txBody>
      </p:sp>
    </p:spTree>
    <p:extLst>
      <p:ext uri="{BB962C8B-B14F-4D97-AF65-F5344CB8AC3E}">
        <p14:creationId xmlns:p14="http://schemas.microsoft.com/office/powerpoint/2010/main" val="190643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95</a:t>
            </a:fld>
            <a:endParaRPr lang="ko-KR" altLang="en-US"/>
          </a:p>
        </p:txBody>
      </p:sp>
    </p:spTree>
    <p:extLst>
      <p:ext uri="{BB962C8B-B14F-4D97-AF65-F5344CB8AC3E}">
        <p14:creationId xmlns:p14="http://schemas.microsoft.com/office/powerpoint/2010/main" val="332526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96</a:t>
            </a:fld>
            <a:endParaRPr lang="ko-KR" altLang="en-US"/>
          </a:p>
        </p:txBody>
      </p:sp>
    </p:spTree>
    <p:extLst>
      <p:ext uri="{BB962C8B-B14F-4D97-AF65-F5344CB8AC3E}">
        <p14:creationId xmlns:p14="http://schemas.microsoft.com/office/powerpoint/2010/main" val="2004102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97</a:t>
            </a:fld>
            <a:endParaRPr lang="ko-KR" altLang="en-US"/>
          </a:p>
        </p:txBody>
      </p:sp>
    </p:spTree>
    <p:extLst>
      <p:ext uri="{BB962C8B-B14F-4D97-AF65-F5344CB8AC3E}">
        <p14:creationId xmlns:p14="http://schemas.microsoft.com/office/powerpoint/2010/main" val="229477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101</a:t>
            </a:fld>
            <a:endParaRPr lang="ko-KR" altLang="en-US"/>
          </a:p>
        </p:txBody>
      </p:sp>
    </p:spTree>
    <p:extLst>
      <p:ext uri="{BB962C8B-B14F-4D97-AF65-F5344CB8AC3E}">
        <p14:creationId xmlns:p14="http://schemas.microsoft.com/office/powerpoint/2010/main" val="311210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102</a:t>
            </a:fld>
            <a:endParaRPr lang="ko-KR" altLang="en-US"/>
          </a:p>
        </p:txBody>
      </p:sp>
    </p:spTree>
    <p:extLst>
      <p:ext uri="{BB962C8B-B14F-4D97-AF65-F5344CB8AC3E}">
        <p14:creationId xmlns:p14="http://schemas.microsoft.com/office/powerpoint/2010/main" val="69496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AF26374-B83C-4E61-BBED-6660E83F0803}" type="slidenum">
              <a:rPr lang="ko-KR" altLang="en-US" smtClean="0"/>
              <a:t>103</a:t>
            </a:fld>
            <a:endParaRPr lang="ko-KR" altLang="en-US"/>
          </a:p>
        </p:txBody>
      </p:sp>
    </p:spTree>
    <p:extLst>
      <p:ext uri="{BB962C8B-B14F-4D97-AF65-F5344CB8AC3E}">
        <p14:creationId xmlns:p14="http://schemas.microsoft.com/office/powerpoint/2010/main" val="257044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7A68E4-7FB0-46C8-AEF8-92F74A8BD25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A68E4-7FB0-46C8-AEF8-92F74A8BD25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A68E4-7FB0-46C8-AEF8-92F74A8BD25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A68E4-7FB0-46C8-AEF8-92F74A8BD25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A68E4-7FB0-46C8-AEF8-92F74A8BD25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7A68E4-7FB0-46C8-AEF8-92F74A8BD256}"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7A68E4-7FB0-46C8-AEF8-92F74A8BD256}"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7A68E4-7FB0-46C8-AEF8-92F74A8BD256}"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A68E4-7FB0-46C8-AEF8-92F74A8BD256}"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A68E4-7FB0-46C8-AEF8-92F74A8BD256}"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A68E4-7FB0-46C8-AEF8-92F74A8BD256}"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0EDFAA-A021-42E2-AD9E-6D3FB6CE7F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A68E4-7FB0-46C8-AEF8-92F74A8BD256}" type="datetimeFigureOut">
              <a:rPr lang="en-US" smtClean="0"/>
              <a:pPr/>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EDFAA-A021-42E2-AD9E-6D3FB6CE7F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1"/>
            <a:r>
              <a:rPr lang="fa-IR" sz="2800" b="1" dirty="0" smtClean="0">
                <a:cs typeface="B Zar" pitchFamily="2" charset="-78"/>
              </a:rPr>
              <a:t>شهرهای ایرانی در مسیر راه ابریشم</a:t>
            </a:r>
            <a:endParaRPr lang="en-US" sz="2800" b="1" dirty="0">
              <a:cs typeface="B Zar" pitchFamily="2" charset="-78"/>
            </a:endParaRPr>
          </a:p>
        </p:txBody>
      </p:sp>
      <p:sp>
        <p:nvSpPr>
          <p:cNvPr id="3" name="Subtitle 2"/>
          <p:cNvSpPr>
            <a:spLocks noGrp="1"/>
          </p:cNvSpPr>
          <p:nvPr>
            <p:ph type="subTitle" idx="1"/>
          </p:nvPr>
        </p:nvSpPr>
        <p:spPr/>
        <p:txBody>
          <a:bodyPr/>
          <a:lstStyle/>
          <a:p>
            <a:r>
              <a:rPr lang="fa-IR" dirty="0" smtClean="0">
                <a:cs typeface="B Zar" pitchFamily="2" charset="-78"/>
              </a:rPr>
              <a:t>دکتر بهرام امیراحمدیان</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rtl="1">
              <a:lnSpc>
                <a:spcPct val="150000"/>
              </a:lnSpc>
              <a:spcBef>
                <a:spcPts val="0"/>
              </a:spcBef>
              <a:buNone/>
            </a:pPr>
            <a:r>
              <a:rPr lang="fa-IR" sz="1800" b="1" dirty="0" smtClean="0">
                <a:cs typeface="B Zar" pitchFamily="2" charset="-78"/>
              </a:rPr>
              <a:t>یک کشف دیگر دورة هوانگ تی که برای داستان ما بیشترین اهمیت را دارد، کشف ابریشم بود. روایات، افتخار این کشف را به سوگلی امپراتور، «لی- تزو» نسبت می دهند، همان زنی که چینیان تا قرن حاضر او را با عنوان«بانوی ابریشم» محترم داشته اند. </a:t>
            </a:r>
          </a:p>
          <a:p>
            <a:pPr marL="0" indent="0" algn="r" rtl="1">
              <a:lnSpc>
                <a:spcPct val="150000"/>
              </a:lnSpc>
              <a:spcBef>
                <a:spcPts val="0"/>
              </a:spcBef>
              <a:buNone/>
            </a:pPr>
            <a:r>
              <a:rPr lang="fa-IR" sz="1800" b="1" dirty="0" smtClean="0">
                <a:cs typeface="B Zar" pitchFamily="2" charset="-78"/>
              </a:rPr>
              <a:t>در روایت آمده است که او بر حسب سنت رایج زیر درخت توت در باغش قدم می زد که ناگهان پیلة سفیدی را روی برگهای درخت دید و آن را برداشت؛ این بانو با این پیله داشت بی خیال بازی می کرد که به طور تصادفی آن را در فنجان چایش انداخت و ناگهان دریافت که می تواند یک تار بلند سفید را از آن پیله بیرون کشد. </a:t>
            </a:r>
          </a:p>
          <a:p>
            <a:pPr marL="0" indent="0" algn="r" rtl="1">
              <a:lnSpc>
                <a:spcPct val="150000"/>
              </a:lnSpc>
              <a:spcBef>
                <a:spcPts val="0"/>
              </a:spcBef>
              <a:buNone/>
            </a:pPr>
            <a:r>
              <a:rPr lang="fa-IR" sz="1800" b="1" dirty="0" smtClean="0">
                <a:cs typeface="B Zar" pitchFamily="2" charset="-78"/>
              </a:rPr>
              <a:t>به راستی ما نمی دانیم پرورش کرم ابریشم چگونه و از چه زمانی آغاز شد، اما در نیمة هزارة دوم پیش از میلاد که چین تازه به آغاز ظهور  در تاریخ مکتوب کرد، پرورش ابریشم به خوبی جا افتاده بود.</a:t>
            </a:r>
            <a:endParaRPr lang="en-US" sz="1800" b="1" dirty="0">
              <a:cs typeface="B Zar" pitchFamily="2" charset="-7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fa-IR" altLang="ko-KR" sz="4500" dirty="0"/>
              <a:t>جاده ابریشم و فرهنگ دولت شیلا</a:t>
            </a:r>
            <a:endParaRPr lang="ko-KR" altLang="en-US" dirty="0"/>
          </a:p>
        </p:txBody>
      </p:sp>
      <p:sp>
        <p:nvSpPr>
          <p:cNvPr id="3" name="내용 개체 틀 2"/>
          <p:cNvSpPr>
            <a:spLocks noGrp="1"/>
          </p:cNvSpPr>
          <p:nvPr>
            <p:ph idx="1"/>
          </p:nvPr>
        </p:nvSpPr>
        <p:spPr/>
        <p:txBody>
          <a:bodyPr>
            <a:normAutofit fontScale="92500" lnSpcReduction="20000"/>
          </a:bodyPr>
          <a:lstStyle/>
          <a:p>
            <a:pPr algn="just" rtl="1"/>
            <a:r>
              <a:rPr lang="fa-IR" altLang="ko-KR" sz="3150" dirty="0">
                <a:cs typeface="+mj-cs"/>
              </a:rPr>
              <a:t>جاده </a:t>
            </a:r>
            <a:r>
              <a:rPr lang="fa-IR" altLang="ko-KR" sz="3150" dirty="0">
                <a:cs typeface="+mj-cs"/>
              </a:rPr>
              <a:t>ابریشم برای کره بسیار بیش از جاده ای است که در آن مبادلات اقتصادی و فرهنگی جریان داشته </a:t>
            </a:r>
            <a:r>
              <a:rPr lang="fa-IR" altLang="ko-KR" sz="3150" dirty="0">
                <a:cs typeface="+mj-cs"/>
              </a:rPr>
              <a:t>است.</a:t>
            </a:r>
          </a:p>
          <a:p>
            <a:pPr algn="just" rtl="1"/>
            <a:endParaRPr lang="fa-IR" altLang="ko-KR" sz="3450" dirty="0">
              <a:cs typeface="+mj-cs"/>
            </a:endParaRPr>
          </a:p>
          <a:p>
            <a:pPr algn="just" rtl="1"/>
            <a:r>
              <a:rPr lang="fa-IR" altLang="ko-KR" sz="3450" dirty="0">
                <a:cs typeface="+mj-cs"/>
              </a:rPr>
              <a:t>دولت </a:t>
            </a:r>
            <a:r>
              <a:rPr lang="fa-IR" altLang="ko-KR" sz="3450" dirty="0">
                <a:cs typeface="+mj-cs"/>
              </a:rPr>
              <a:t>شیلا پس از شکست دادن دو پادشاهی دیگر و پس از ایستادگی در مقابل امپراتوری تانگ در چین به وحدت رسید. </a:t>
            </a:r>
            <a:endParaRPr lang="ko-KR" altLang="ko-KR" sz="3450" dirty="0">
              <a:cs typeface="+mj-cs"/>
            </a:endParaRPr>
          </a:p>
          <a:p>
            <a:pPr algn="just" rtl="1"/>
            <a:endParaRPr lang="fa-IR" altLang="ko-KR" sz="3450" dirty="0">
              <a:cs typeface="+mj-cs"/>
            </a:endParaRPr>
          </a:p>
          <a:p>
            <a:pPr algn="just" rtl="1"/>
            <a:endParaRPr lang="fa-IR" altLang="ko-KR" sz="3450" dirty="0">
              <a:cs typeface="+mj-cs"/>
            </a:endParaRPr>
          </a:p>
          <a:p>
            <a:pPr algn="just" rtl="1"/>
            <a:r>
              <a:rPr lang="fa-IR" altLang="ko-KR" sz="3450" dirty="0">
                <a:cs typeface="+mj-cs"/>
              </a:rPr>
              <a:t>سلسله </a:t>
            </a:r>
            <a:r>
              <a:rPr lang="fa-IR" altLang="ko-KR" sz="3450" dirty="0">
                <a:cs typeface="+mj-cs"/>
              </a:rPr>
              <a:t>شیلا دین بودا را به عنوان دین حکومتی انتخاب کرد و پایه های فرهنگ سلسله خود را بر این اساس قرار داد. </a:t>
            </a:r>
            <a:endParaRPr lang="ko-KR" altLang="ko-KR" sz="3450" dirty="0">
              <a:cs typeface="+mj-cs"/>
            </a:endParaRPr>
          </a:p>
          <a:p>
            <a:pPr algn="just" rtl="1"/>
            <a:endParaRPr lang="fa-IR" altLang="ko-KR" sz="3450" dirty="0">
              <a:cs typeface="+mj-cs"/>
            </a:endParaRPr>
          </a:p>
        </p:txBody>
      </p:sp>
    </p:spTree>
    <p:extLst>
      <p:ext uri="{BB962C8B-B14F-4D97-AF65-F5344CB8AC3E}">
        <p14:creationId xmlns:p14="http://schemas.microsoft.com/office/powerpoint/2010/main" val="17800092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1010616"/>
            <a:ext cx="7886700" cy="994172"/>
          </a:xfrm>
        </p:spPr>
        <p:txBody>
          <a:bodyPr>
            <a:normAutofit/>
          </a:bodyPr>
          <a:lstStyle/>
          <a:p>
            <a:pPr algn="ctr"/>
            <a:r>
              <a:rPr lang="ko-KR" altLang="en-US" sz="3000" dirty="0" err="1"/>
              <a:t>황남대총</a:t>
            </a:r>
            <a:r>
              <a:rPr lang="en-US" altLang="ko-KR" sz="3000" dirty="0"/>
              <a:t>(</a:t>
            </a:r>
            <a:r>
              <a:rPr lang="en-US" altLang="ko-KR" sz="3000" dirty="0" err="1"/>
              <a:t>Hwangnamdaechong</a:t>
            </a:r>
            <a:r>
              <a:rPr lang="en-US" altLang="ko-KR" sz="3000" dirty="0"/>
              <a:t>)</a:t>
            </a:r>
            <a:endParaRPr lang="ko-KR" altLang="en-US" sz="3000" dirty="0"/>
          </a:p>
        </p:txBody>
      </p:sp>
      <p:pic>
        <p:nvPicPr>
          <p:cNvPr id="1030" name="Picture 6" descr="황남대총에 대한 이미지 검색결과"/>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8576" y="1780431"/>
            <a:ext cx="5986849" cy="398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544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927208"/>
            <a:ext cx="7886700" cy="994172"/>
          </a:xfrm>
        </p:spPr>
        <p:txBody>
          <a:bodyPr>
            <a:normAutofit/>
          </a:bodyPr>
          <a:lstStyle/>
          <a:p>
            <a:pPr algn="ctr"/>
            <a:r>
              <a:rPr lang="ko-KR" altLang="en-US" sz="3000" dirty="0" err="1"/>
              <a:t>황남대총</a:t>
            </a:r>
            <a:r>
              <a:rPr lang="en-US" altLang="ko-KR" sz="3000" dirty="0"/>
              <a:t>(</a:t>
            </a:r>
            <a:r>
              <a:rPr lang="en-US" altLang="ko-KR" sz="3000" dirty="0" err="1"/>
              <a:t>Hwangnamdaechong</a:t>
            </a:r>
            <a:r>
              <a:rPr lang="en-US" altLang="ko-KR" sz="3000" dirty="0"/>
              <a:t>)</a:t>
            </a:r>
            <a:endParaRPr lang="ko-KR" altLang="en-US" sz="3000" dirty="0"/>
          </a:p>
        </p:txBody>
      </p:sp>
      <p:pic>
        <p:nvPicPr>
          <p:cNvPr id="2050" name="Picture 2" descr="황남대총에 대한 이미지 검색결과"/>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2667" y="1921379"/>
            <a:ext cx="6018667" cy="389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143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927208"/>
            <a:ext cx="7886700" cy="994172"/>
          </a:xfrm>
        </p:spPr>
        <p:txBody>
          <a:bodyPr>
            <a:normAutofit/>
          </a:bodyPr>
          <a:lstStyle/>
          <a:p>
            <a:pPr algn="ctr"/>
            <a:r>
              <a:rPr lang="ko-KR" altLang="en-US" sz="3000" dirty="0" err="1"/>
              <a:t>황남대총</a:t>
            </a:r>
            <a:r>
              <a:rPr lang="en-US" altLang="ko-KR" sz="3000" dirty="0"/>
              <a:t>(</a:t>
            </a:r>
            <a:r>
              <a:rPr lang="en-US" altLang="ko-KR" sz="3000" dirty="0" err="1"/>
              <a:t>Hwangnamdaechong</a:t>
            </a:r>
            <a:r>
              <a:rPr lang="en-US" altLang="ko-KR" sz="3000" dirty="0"/>
              <a:t>)</a:t>
            </a:r>
            <a:endParaRPr lang="ko-KR" altLang="en-US" sz="3000" dirty="0"/>
          </a:p>
        </p:txBody>
      </p:sp>
      <p:pic>
        <p:nvPicPr>
          <p:cNvPr id="3074" name="Picture 2" descr="황남대총에 대한 이미지 검색결과"/>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9941" y="1921379"/>
            <a:ext cx="2811657" cy="37488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황남대총에 대한 이미지 검색결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576" y="2231144"/>
            <a:ext cx="4688162" cy="312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330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927208"/>
            <a:ext cx="7886700" cy="994172"/>
          </a:xfrm>
        </p:spPr>
        <p:txBody>
          <a:bodyPr>
            <a:normAutofit/>
          </a:bodyPr>
          <a:lstStyle/>
          <a:p>
            <a:pPr algn="ctr"/>
            <a:r>
              <a:rPr lang="ko-KR" altLang="en-US" sz="3000" dirty="0"/>
              <a:t>석굴암</a:t>
            </a:r>
            <a:r>
              <a:rPr lang="en-US" altLang="ko-KR" sz="3000" dirty="0"/>
              <a:t>(Suk Gul </a:t>
            </a:r>
            <a:r>
              <a:rPr lang="en-US" altLang="ko-KR" sz="3000" dirty="0" err="1"/>
              <a:t>Ahm</a:t>
            </a:r>
            <a:r>
              <a:rPr lang="en-US" altLang="ko-KR" sz="3000" dirty="0"/>
              <a:t>)</a:t>
            </a:r>
            <a:endParaRPr lang="ko-KR" altLang="en-US" sz="3000" dirty="0"/>
          </a:p>
        </p:txBody>
      </p:sp>
      <p:pic>
        <p:nvPicPr>
          <p:cNvPr id="4098" name="Picture 2" descr="석굴암 sukk에 대한 이미지 검색결과"/>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6159" y="1621647"/>
            <a:ext cx="4249357" cy="424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4299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927208"/>
            <a:ext cx="7886700" cy="994172"/>
          </a:xfrm>
        </p:spPr>
        <p:txBody>
          <a:bodyPr>
            <a:normAutofit/>
          </a:bodyPr>
          <a:lstStyle/>
          <a:p>
            <a:pPr algn="ctr"/>
            <a:r>
              <a:rPr lang="ko-KR" altLang="en-US" sz="3000" dirty="0"/>
              <a:t>석굴암</a:t>
            </a:r>
            <a:r>
              <a:rPr lang="en-US" altLang="ko-KR" sz="3000" dirty="0"/>
              <a:t>(Suk Gul </a:t>
            </a:r>
            <a:r>
              <a:rPr lang="en-US" altLang="ko-KR" sz="3000" dirty="0" err="1"/>
              <a:t>Ahm</a:t>
            </a:r>
            <a:r>
              <a:rPr lang="en-US" altLang="ko-KR" sz="3000" dirty="0"/>
              <a:t>)</a:t>
            </a:r>
            <a:endParaRPr lang="ko-KR" altLang="en-US" sz="3000" dirty="0"/>
          </a:p>
        </p:txBody>
      </p:sp>
      <p:pic>
        <p:nvPicPr>
          <p:cNvPr id="5122" name="Picture 2" descr="석굴암 sukk에 대한 이미지 검색결과"/>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635" y="2024964"/>
            <a:ext cx="8583536" cy="329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915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ko-KR" altLang="en-US" sz="4500" dirty="0">
                <a:latin typeface="+mj-ea"/>
              </a:rPr>
              <a:t>경주</a:t>
            </a:r>
            <a:r>
              <a:rPr lang="en-US" altLang="ko-KR" sz="4500" dirty="0">
                <a:latin typeface="+mj-ea"/>
              </a:rPr>
              <a:t>(</a:t>
            </a:r>
            <a:r>
              <a:rPr lang="en-US" altLang="ko-KR" sz="4500" dirty="0" err="1">
                <a:latin typeface="+mj-ea"/>
              </a:rPr>
              <a:t>Gyeongju</a:t>
            </a:r>
            <a:r>
              <a:rPr lang="en-US" altLang="ko-KR" sz="4500" dirty="0">
                <a:latin typeface="+mj-ea"/>
              </a:rPr>
              <a:t>)</a:t>
            </a:r>
            <a:endParaRPr lang="ko-KR" altLang="en-US" sz="4500" dirty="0">
              <a:latin typeface="+mj-ea"/>
            </a:endParaRPr>
          </a:p>
        </p:txBody>
      </p:sp>
      <p:pic>
        <p:nvPicPr>
          <p:cNvPr id="1026" name="Picture 2" descr="경주 소개에 대한 이미지 검색결과"/>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0341" y="1978627"/>
            <a:ext cx="5943938" cy="391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943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ko-KR" altLang="en-US" sz="4500" dirty="0">
                <a:latin typeface="+mj-ea"/>
              </a:rPr>
              <a:t>불국사</a:t>
            </a:r>
            <a:r>
              <a:rPr lang="en-US" altLang="ko-KR" sz="4500" dirty="0">
                <a:latin typeface="+mj-ea"/>
              </a:rPr>
              <a:t>(</a:t>
            </a:r>
            <a:r>
              <a:rPr lang="en-US" altLang="ko-KR" sz="4500" dirty="0" err="1">
                <a:latin typeface="+mj-ea"/>
              </a:rPr>
              <a:t>Bulguksa</a:t>
            </a:r>
            <a:r>
              <a:rPr lang="en-US" altLang="ko-KR" sz="4500" dirty="0">
                <a:latin typeface="+mj-ea"/>
              </a:rPr>
              <a:t>)</a:t>
            </a:r>
            <a:endParaRPr lang="ko-KR" altLang="en-US" sz="4500" dirty="0">
              <a:latin typeface="+mj-ea"/>
            </a:endParaRPr>
          </a:p>
        </p:txBody>
      </p:sp>
      <p:pic>
        <p:nvPicPr>
          <p:cNvPr id="2050" name="Picture 2" descr="불국사 bulguksa에 대한 이미지 검색결과"/>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8815" y="1969358"/>
            <a:ext cx="5866371" cy="391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8165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ko-KR" altLang="en-US" sz="4500" dirty="0">
                <a:latin typeface="+mj-ea"/>
              </a:rPr>
              <a:t>안압지</a:t>
            </a:r>
            <a:r>
              <a:rPr lang="en-US" altLang="ko-KR" sz="4500" dirty="0">
                <a:latin typeface="+mj-ea"/>
              </a:rPr>
              <a:t>(</a:t>
            </a:r>
            <a:r>
              <a:rPr lang="en-US" altLang="ko-KR" sz="4500" dirty="0" err="1">
                <a:latin typeface="+mj-ea"/>
              </a:rPr>
              <a:t>Anapji</a:t>
            </a:r>
            <a:r>
              <a:rPr lang="en-US" altLang="ko-KR" sz="4500" dirty="0">
                <a:latin typeface="+mj-ea"/>
              </a:rPr>
              <a:t>)</a:t>
            </a:r>
            <a:endParaRPr lang="ko-KR" altLang="en-US" sz="4500" dirty="0">
              <a:latin typeface="+mj-ea"/>
            </a:endParaRPr>
          </a:p>
        </p:txBody>
      </p:sp>
      <p:pic>
        <p:nvPicPr>
          <p:cNvPr id="3078" name="Picture 6" descr="안압지 anapji에 대한 이미지 검색결과"/>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5140" y="1909816"/>
            <a:ext cx="5746903" cy="384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3307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ko-KR" altLang="en-US" sz="4500" dirty="0">
                <a:latin typeface="+mj-ea"/>
              </a:rPr>
              <a:t>첨성대</a:t>
            </a:r>
            <a:r>
              <a:rPr lang="en-US" altLang="ko-KR" sz="4500" dirty="0">
                <a:latin typeface="+mj-ea"/>
              </a:rPr>
              <a:t>(</a:t>
            </a:r>
            <a:r>
              <a:rPr lang="en-US" altLang="ko-KR" sz="4500" dirty="0" err="1">
                <a:latin typeface="+mj-ea"/>
              </a:rPr>
              <a:t>Cheomseongdae</a:t>
            </a:r>
            <a:r>
              <a:rPr lang="en-US" altLang="ko-KR" sz="4500" dirty="0">
                <a:latin typeface="+mj-ea"/>
              </a:rPr>
              <a:t>)</a:t>
            </a:r>
            <a:endParaRPr lang="ko-KR" altLang="en-US" sz="4500" dirty="0">
              <a:latin typeface="+mj-ea"/>
            </a:endParaRPr>
          </a:p>
        </p:txBody>
      </p:sp>
      <p:pic>
        <p:nvPicPr>
          <p:cNvPr id="4098" name="Picture 2" descr="Cheomseongdae Observatory (경주 첨성대)"/>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2274" y="2279909"/>
            <a:ext cx="5245442" cy="351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35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rtl="1">
              <a:spcBef>
                <a:spcPts val="0"/>
              </a:spcBef>
              <a:buNone/>
            </a:pPr>
            <a:r>
              <a:rPr lang="fa-IR" sz="2000" dirty="0" smtClean="0">
                <a:cs typeface="B Zar" pitchFamily="2" charset="-78"/>
              </a:rPr>
              <a:t>چادر نشینان تیزتک تا زمان معاصر در بیشتر استپ اوراسیا فرمان می راندند و بلای جان سرزمینهای شهرنشینان پیرامونشان بودند. اما همة این سوارکاران نوین، مهاجم نبودند. ایرانیان به فلاتی که بعدها نام آنها را به خود گرفت، همچنان می تاختند. اما حملة آنان یک یورش نناگهانی نبود. حملات آنها در واقع یک مهاجرت کند ولی بی بازگشت بود که همراه با خانواده و گله هایشان در یک دورة سیصد یا چهار صد ساله انجام گرفت. نورسیدگان غالبا به عنوان اسواران به خدمت فرمانروایان محلی در می آمدند و اندک اندک دولتشهرهای کوچکی را در سر راه عمدة جادة ابریشم جای داشتند، یکی پس از دیگری به چنگ می آوردند. در این فرایند، آنها اهمیت بازرگانی و راه تجاری بزرگی را که در سر زمین نوینشان کشیده شده بود، به خوبی دریافتند. </a:t>
            </a:r>
          </a:p>
          <a:p>
            <a:pPr marL="0" indent="0" algn="r" rtl="1">
              <a:spcBef>
                <a:spcPts val="0"/>
              </a:spcBef>
              <a:buNone/>
            </a:pPr>
            <a:r>
              <a:rPr lang="fa-IR" sz="2000" dirty="0" smtClean="0">
                <a:cs typeface="B Zar" pitchFamily="2" charset="-78"/>
              </a:rPr>
              <a:t>بخش عمده ای از نخستین مهاجران هند و اروپایی به این منطقه درجمعیت محلی تحلیل رفتند اما مردم سرزمینهای دور دست از دگرگونی های سترگی که در مسیر جادة ابریشم پیش می آمدند، تاثیر اندکی پذیرفتند. اما این ایرانیان نو رسیده، فرهنگ ویژة خود را نگه می داشتند، ضمن آنکه فرهنگهای کهن تر دیگر را نیز سر راه یدک می کشیدند. </a:t>
            </a:r>
            <a:endParaRPr lang="en-US" sz="2000" dirty="0">
              <a:cs typeface="B Zar" pitchFamily="2"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sz="1800" dirty="0" smtClean="0">
                <a:cs typeface="B Zar" pitchFamily="2" charset="-78"/>
              </a:rPr>
              <a:t>ابریشم چین از راههای کوهستانی دشوار آسیا می گذشت و به دست بازرگانان آسیای میانه از راههای قدیمی به ایران و بین تلنهرین می رسید. اشکانیان، تا آنجا که دشتهای نا آرام ترکستان اجازه می داد، تماسهایشان را با چینیان همچنان ادامه می دادند، و بسیار علاقه مند بودند ابریشم بی همتای چینی را برای خودشان و کمی بعد برای خریداران غربی به دست آورند و از این راه درآمدی برای ایران به وجود آورند. در این زمان، مهمترین خریدار غربی ابریشم می بایست مردم روم بوده باشد. </a:t>
            </a:r>
          </a:p>
          <a:p>
            <a:pPr algn="r" rtl="1"/>
            <a:r>
              <a:rPr lang="fa-IR" sz="1800" dirty="0" smtClean="0">
                <a:cs typeface="B Zar" pitchFamily="2" charset="-78"/>
              </a:rPr>
              <a:t>در شرق، چینیان هنوز از میان قارة آسیا با اشکانیان در داد و ستد بودند. روشن نیست که آیا هیچ بازرگان چینی توانسته بود از سرزمین اشکانیان بگذرد و در فراسوی آن به قلمرو رومیان برسد یا نه. بی گمان منافع اشکانیان در به دست داشتن جادة ابریشم بود. سده های پی در پی که به احتمال زیاد از همین سدة نخست پیش از میلاد آغاز می شود، اشکانیان برای منافع واسطگی را برای خودشان نگه دارند، اقوام دیگر را از عبور از سرزمینشان باز می داشتند. تاریخچه های چینی نشان می دهند که تا اواخر سدة نخست پی ش از میلاد، هیچ سفیر رسمی از دودمان هان نتوانست به فراسوی اشکانی گام گذارد. اما در نخستین سالهای امپراتوری روم، برخی نمایندگان غیر رسمی چین با آسیای میالنه برای گسترش دامنة تجارتشان ، می بایست از ایرانگذشته به قلمرو امپراتورذی روم رسیده باشند(148-149). </a:t>
            </a:r>
            <a:endParaRPr lang="en-US" sz="1800" dirty="0">
              <a:cs typeface="B Zar" pitchFamily="2"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sz="1800" b="1" dirty="0" smtClean="0">
                <a:cs typeface="B Zar" pitchFamily="2" charset="-78"/>
              </a:rPr>
              <a:t>در دورة کوتاه صلح اشکانیان با رومی ها، اشکانیان از عرصة کالاهای تجملی دلخواه رومیان بسیار خرسند بودند. یونانیان، سوریان، کلیمیان، ارمنیان، و دیگرانی که تحت سلطة سلوکیان در جادة ابریشم دست اندرکار بازرگانی بودند، تحت فرمانروایی اشکانیان نیز همچنان به عنوان شهروندان محترم امپراتوری اشکانی زندگی می کردند. </a:t>
            </a:r>
          </a:p>
          <a:p>
            <a:pPr algn="r" rtl="1"/>
            <a:endParaRPr lang="fa-IR" sz="1800" b="1" dirty="0" smtClean="0">
              <a:cs typeface="B Zar" pitchFamily="2" charset="-78"/>
            </a:endParaRPr>
          </a:p>
          <a:p>
            <a:pPr algn="r" rtl="1"/>
            <a:endParaRPr lang="fa-IR" sz="1800" b="1" dirty="0" smtClean="0">
              <a:cs typeface="B Zar" pitchFamily="2" charset="-78"/>
            </a:endParaRPr>
          </a:p>
          <a:p>
            <a:pPr algn="r" rtl="1"/>
            <a:r>
              <a:rPr lang="fa-IR" sz="1800" b="1" dirty="0" smtClean="0">
                <a:cs typeface="B Zar" pitchFamily="2" charset="-78"/>
              </a:rPr>
              <a:t>اشکانیان به ارزش چیرگی خود بر جاده ابریشم نیز بخوبی آگاه بودند. از آنجا که در آسیا هیچ راه دیگری به گرد جاده ابریشم نمی رسید، اشکانیان با در دست داشتن انحصار تجارت بر این جاده، عوارض سنگینی بر کالاهایی می بستند که از سرزمین آنها می گذشت؛ این عوارض در واقع بخش مهمی از درآمد های دولتی آنان را فراهم می ساخت(149) </a:t>
            </a:r>
            <a:endParaRPr lang="en-US" sz="1800" b="1" dirty="0">
              <a:cs typeface="B Zar" pitchFamily="2" charset="-7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dirty="0" smtClean="0">
                <a:cs typeface="B Zar" pitchFamily="2" charset="-78"/>
              </a:rPr>
              <a:t>راه شاهی</a:t>
            </a:r>
            <a:endParaRPr lang="en-US" sz="2800" dirty="0">
              <a:cs typeface="B Zar" pitchFamily="2" charset="-78"/>
            </a:endParaRPr>
          </a:p>
        </p:txBody>
      </p:sp>
      <p:sp>
        <p:nvSpPr>
          <p:cNvPr id="3" name="Content Placeholder 2"/>
          <p:cNvSpPr>
            <a:spLocks noGrp="1"/>
          </p:cNvSpPr>
          <p:nvPr>
            <p:ph idx="1"/>
          </p:nvPr>
        </p:nvSpPr>
        <p:spPr/>
        <p:txBody>
          <a:bodyPr>
            <a:normAutofit/>
          </a:bodyPr>
          <a:lstStyle/>
          <a:p>
            <a:pPr marL="0" indent="0" algn="r" rtl="1">
              <a:spcBef>
                <a:spcPts val="0"/>
              </a:spcBef>
              <a:buNone/>
            </a:pPr>
            <a:r>
              <a:rPr lang="fa-IR" sz="1800" b="1" dirty="0" smtClean="0">
                <a:cs typeface="B Zar" pitchFamily="2" charset="-78"/>
              </a:rPr>
              <a:t>در دورة هخامنشی مرزهای امپراتوری در غرب به مصر و آفریقای شمالی، در شمال به تراکیه و در شرق حتی به قلب کوههای افغانستان و سپس داخل هند می رسید. در نتیجه یک امپراتوری آفریدند که پهناورتر از آن تا کنون جهان به خود ندیده است. یکی از جانشینان داریوش بزرگ، در پایان سدة  پنجم پیش از میلاد، قلمرو پهناورش را با شبکة بی همتایی از جاده ها یکپارچه ساخت. </a:t>
            </a:r>
          </a:p>
          <a:p>
            <a:pPr marL="0" indent="0" algn="r" rtl="1">
              <a:spcBef>
                <a:spcPts val="0"/>
              </a:spcBef>
              <a:buNone/>
            </a:pPr>
            <a:endParaRPr lang="fa-IR" sz="1800" b="1" dirty="0" smtClean="0">
              <a:cs typeface="B Zar" pitchFamily="2" charset="-78"/>
            </a:endParaRPr>
          </a:p>
          <a:p>
            <a:pPr marL="0" indent="0" algn="r" rtl="1">
              <a:spcBef>
                <a:spcPts val="0"/>
              </a:spcBef>
              <a:buNone/>
            </a:pPr>
            <a:r>
              <a:rPr lang="fa-IR" sz="1800" b="1" dirty="0" smtClean="0">
                <a:cs typeface="B Zar" pitchFamily="2" charset="-78"/>
              </a:rPr>
              <a:t>بلند آوازه ترین این جاده ها، «جادة شاهی</a:t>
            </a:r>
            <a:r>
              <a:rPr lang="fa-IR" sz="1800" b="1" dirty="0" smtClean="0">
                <a:latin typeface="Times New Roman" pitchFamily="18" charset="0"/>
                <a:cs typeface="B Zar" pitchFamily="2" charset="-78"/>
              </a:rPr>
              <a:t>»[</a:t>
            </a:r>
            <a:r>
              <a:rPr lang="en-US" sz="1800" b="1" dirty="0" smtClean="0">
                <a:latin typeface="Times New Roman" pitchFamily="18" charset="0"/>
                <a:cs typeface="Times New Roman" pitchFamily="18" charset="0"/>
              </a:rPr>
              <a:t>Persian Royal Road</a:t>
            </a:r>
            <a:r>
              <a:rPr lang="fa-IR" sz="1800" b="1" dirty="0" smtClean="0">
                <a:latin typeface="Times New Roman" pitchFamily="18" charset="0"/>
                <a:cs typeface="B Zar" pitchFamily="2" charset="-78"/>
              </a:rPr>
              <a:t>]</a:t>
            </a:r>
            <a:r>
              <a:rPr lang="fa-IR" sz="1800" b="1" dirty="0" smtClean="0">
                <a:cs typeface="B Zar" pitchFamily="2" charset="-78"/>
              </a:rPr>
              <a:t> بود که شوش، پایتخت کهن ایران را به شهر پیشین کراسوس، سارد، در آسیای صغیر می پیوست. بخشی از این راه که از شوش، کوهستان زاگرس را قطع می کرد به اکباتان می رسید، سر راه جادة ابریشم بود.</a:t>
            </a:r>
          </a:p>
          <a:p>
            <a:pPr marL="0" indent="0" algn="r" rtl="1">
              <a:spcBef>
                <a:spcPts val="0"/>
              </a:spcBef>
              <a:buNone/>
            </a:pPr>
            <a:endParaRPr lang="fa-IR" sz="1800" b="1" dirty="0" smtClean="0">
              <a:cs typeface="B Zar" pitchFamily="2" charset="-78"/>
            </a:endParaRPr>
          </a:p>
          <a:p>
            <a:pPr marL="0" indent="0" algn="r" rtl="1">
              <a:spcBef>
                <a:spcPts val="0"/>
              </a:spcBef>
              <a:buNone/>
            </a:pPr>
            <a:r>
              <a:rPr lang="fa-IR" sz="1800" b="1" dirty="0" smtClean="0">
                <a:cs typeface="B Zar" pitchFamily="2" charset="-78"/>
              </a:rPr>
              <a:t>این جاده ها که مانند شاهراه های کنونی برای حرکت هر چه سریعتر ساخته شدند، شهرهای بزرگ را دور می زدند، زیرا از یک سوی، رفت و آمد خیابانهای شهری از سرعت مسافران جلوگیری می کرد و از سوی دیگر، دشمنان نمی توانستند از این شاهراهها به آسانی خودشان را به دروازه های شهر برسانند. پیکهای سلطنتی که از اسبان سریع استفاده می کردند، 2500 کیلومتر راه میان شوش و سارد را می توانستند در 9 روز طی کنند و ده روزه به شهرهای بندری اسمیرنا یا افسوس برسند. این شبکة پیام رسانی چندان بلند آوازه بود که حتی در قرون وسطی، نام آن آنگاریون، نماد سرعت شده بود.</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هردوت از طرز کار این شبکه می گوید:</a:t>
            </a:r>
            <a:endParaRPr lang="en-US" sz="2400" b="1" dirty="0"/>
          </a:p>
        </p:txBody>
      </p:sp>
      <p:sp>
        <p:nvSpPr>
          <p:cNvPr id="3" name="Content Placeholder 2"/>
          <p:cNvSpPr>
            <a:spLocks noGrp="1"/>
          </p:cNvSpPr>
          <p:nvPr>
            <p:ph idx="1"/>
          </p:nvPr>
        </p:nvSpPr>
        <p:spPr/>
        <p:txBody>
          <a:bodyPr>
            <a:normAutofit/>
          </a:bodyPr>
          <a:lstStyle/>
          <a:p>
            <a:pPr marL="0" indent="0" algn="r" rtl="1">
              <a:lnSpc>
                <a:spcPct val="150000"/>
              </a:lnSpc>
              <a:spcBef>
                <a:spcPts val="0"/>
              </a:spcBef>
              <a:buNone/>
            </a:pPr>
            <a:r>
              <a:rPr lang="fa-IR" sz="2000" b="1" dirty="0" smtClean="0">
                <a:cs typeface="B Zar" pitchFamily="2" charset="-78"/>
              </a:rPr>
              <a:t>در این زمان هیچ تنابنده ای نیست که این پیکها و این شبکة ماهرانة ایرانی، سریع تر حرکت کند. می گیوند به تعداد روزهای هر سفر، مردتان و اسبان آماده در سراسر جاده وجود دارند، وئ در هر روز از یک اسب و یک سوار استفاده می شود؛ این اسب و سوارش را نه برف، نه باران، نه گرما، نه سرما، نه تاریگی شب نمی تواند از حرکت سریع مقصدشان باز دارد. نخستین پیک سوار، ماموریتش را به دوئمین پیک وا کمی گذارد، دومی به سومی و همین طور دست به دست تا به مقصد برسد، درست مانند مشعلداران یونانی که به افتخار هفایستوس مسابقه می دهند.  </a:t>
            </a:r>
            <a:endParaRPr lang="en-US" sz="2000" b="1" dirty="0">
              <a:cs typeface="B Zar" pitchFamily="2" charset="-7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268931"/>
          </a:xfrm>
        </p:spPr>
        <p:txBody>
          <a:bodyPr>
            <a:normAutofit/>
          </a:bodyPr>
          <a:lstStyle/>
          <a:p>
            <a:pPr algn="r" rtl="1"/>
            <a:r>
              <a:rPr lang="fa-IR" sz="1800" b="1" dirty="0" smtClean="0">
                <a:cs typeface="B Zar" pitchFamily="2" charset="-78"/>
              </a:rPr>
              <a:t>ضرباهنگ جادة ابریشم پس از سدة دوم میلادی برای یک هزار سال و اندی تعیین شده بود. امپراتوریها ظهور و سقوط می کردند ولی بازرگانان و زائران به سفرهایشان بر تاین جاده همچنان ادامه می دادند و کالاها و افکارشان را در گسترة 8000 کیلومتری آسیا حمل می کردند. این چها قدرت-چینیان، کوشانها، ایرنیان و رومیان-در زمان قدرتمندیشان، زنجیرة بزرگی را در پهنة ایتن قاره تشکیل می دادند.</a:t>
            </a:r>
          </a:p>
          <a:p>
            <a:pPr algn="r" rtl="1"/>
            <a:endParaRPr lang="fa-IR" sz="1800" b="1" dirty="0" smtClean="0">
              <a:cs typeface="B Zar" pitchFamily="2" charset="-78"/>
            </a:endParaRPr>
          </a:p>
          <a:p>
            <a:pPr algn="r" rtl="1"/>
            <a:r>
              <a:rPr lang="fa-IR" sz="1800" b="1" dirty="0" smtClean="0">
                <a:cs typeface="B Zar" pitchFamily="2" charset="-78"/>
              </a:rPr>
              <a:t>سغدیها که تابع کوشانها بودند و در منطقه سمرقند زندیگ می کردند، در کاروانسالاری حوضه های تاریم و پامیر تخصص داشتند، چندان که در این دوره، زبان سغدی در نیمة شرقی جاده ابریشم زبان همگان گشته بود. این ساربانان متخصص اگر نه در چانگ-آن[پایة اصلی جادة ابریشم] دست کم از تونهوانگ[بخش پایانی جادة ابریشم] در غرب چین] به سمت غرب، غالبا مسئولیت کاروانهای تجاری را به دست می گرفتند. کاروانهای عظیمی متشکل از صد و گاه بیش از هزار شتر، در پهنة صحرا در زنجیره های مارپیچ به سوی غرب رهسپار می شدند. هرگاه که اوضاع سیاسی روا می داشت، این کاروانها از این شاهراه روانة هامی می شدند و قوس شمالی تاریم را زیر پا می گذاشتند. اما زمانی که آرامش برقرار نبود، مواقعی که قوم هسیونگ-نو[هونها] در تاخت و تاز بود، و یا اگر مقصد کاروانها بلخ یا هند بود، آنها راه خشکتر ولی امن تر جنوبی را بر می گزیدند. مسیر لولان از همه کم طرفدار تر بود، زیرا این منطقه به سرعت داشت خشک و برهوت می شد. کوشانها نیز مانند چینی ها رشته قرار گاههایی را برای محافظت هرچه بیشتر کاروانها در برابر راهزنان ساخته بودند. </a:t>
            </a:r>
            <a:endParaRPr lang="en-US" sz="1800" b="1" dirty="0">
              <a:cs typeface="B Zar" pitchFamily="2"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sz="1800" b="1" dirty="0" smtClean="0">
                <a:cs typeface="B Zar" pitchFamily="2" charset="-78"/>
              </a:rPr>
              <a:t>در این دوره نیز مانند سراسر تاریخ، سربازان و بازرگانان، مسافران عمدة جادة ابریشم بودند. دشورایهای این جاده افراد خصوصی را به گشت و گذار در آن بر نمی انگیختند، در حالی که در دو سرجاة ابریشم که تحت نظارت امپراتوی های بزرگ بودند، </a:t>
            </a:r>
          </a:p>
          <a:p>
            <a:pPr algn="r" rtl="1"/>
            <a:endParaRPr lang="fa-IR" sz="1800" b="1" dirty="0" smtClean="0">
              <a:cs typeface="B Zar" pitchFamily="2" charset="-78"/>
            </a:endParaRPr>
          </a:p>
          <a:p>
            <a:pPr algn="r" rtl="1"/>
            <a:r>
              <a:rPr lang="fa-IR" sz="1800" b="1" dirty="0" smtClean="0">
                <a:cs typeface="B Zar" pitchFamily="2" charset="-78"/>
              </a:rPr>
              <a:t>چنین گشت و گذارها امکان پذیر بودند. اما در این دوره یک نوع مسافر مهم دیگر نیز در جادة ابریشم پدیدار گشته بود: رهگذران مذهبی، ولی حتی این دسته از مسافران نیز برای گشت و گذار وارد این جاده نمی شدند، بلکه معمولا با هدف تزکیة شخصی یا هدایت دیگران به این جاده پا می گذاشتن. مبلغان بودایی در این دوره از همه فعالتر بودند.</a:t>
            </a:r>
            <a:endParaRPr lang="en-US" sz="1800" b="1" dirty="0">
              <a:cs typeface="B Zar"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SA" sz="2400" b="1" dirty="0" smtClean="0">
                <a:cs typeface="B Zar" pitchFamily="2" charset="-78"/>
              </a:rPr>
              <a:t>شرح جاده ابریشم در گلستان سعدی</a:t>
            </a:r>
            <a:endParaRPr lang="en-US" sz="2400" dirty="0" smtClean="0">
              <a:cs typeface="B Zar" pitchFamily="2" charset="-78"/>
            </a:endParaRPr>
          </a:p>
        </p:txBody>
      </p:sp>
      <p:sp>
        <p:nvSpPr>
          <p:cNvPr id="3" name="Content Placeholder 2"/>
          <p:cNvSpPr>
            <a:spLocks noGrp="1"/>
          </p:cNvSpPr>
          <p:nvPr>
            <p:ph idx="1"/>
          </p:nvPr>
        </p:nvSpPr>
        <p:spPr/>
        <p:txBody>
          <a:bodyPr>
            <a:normAutofit/>
          </a:bodyPr>
          <a:lstStyle/>
          <a:p>
            <a:pPr algn="r" rtl="1"/>
            <a:r>
              <a:rPr lang="ar-SA" sz="2400" b="1" dirty="0" smtClean="0">
                <a:cs typeface="B Zar" pitchFamily="2" charset="-78"/>
              </a:rPr>
              <a:t>بازرگانی را شنیدم که صد و پنجاه شتر بار داشت و چهل بنده خدمتکار شبی در جزیره کیش مرا به حجره خویش در آورد همه شب نیارمید از سخنهای پریشان گفتن که فلان انبازم به ترکستان و فلان بضاعت به هندوستان است و این قباله فلان زمین است و فلان چیز را فلان ضمین، گاه گفتی خاطر اسکندری دارم که هوایی خوشست باز گفتی نه که دریای مغرب مشوشست سعدیا سفری دیگرم در پیشست اگر آن کرده شود بقیت عمر خویش به گوشه بنشینم. </a:t>
            </a:r>
            <a:endParaRPr lang="en-US" sz="2400" b="1" dirty="0" smtClean="0">
              <a:cs typeface="B Zar" pitchFamily="2" charset="-78"/>
            </a:endParaRPr>
          </a:p>
          <a:p>
            <a:pPr algn="r" rtl="1"/>
            <a:r>
              <a:rPr lang="ar-SA" sz="2400" b="1" dirty="0" smtClean="0">
                <a:cs typeface="B Zar" pitchFamily="2" charset="-78"/>
              </a:rPr>
              <a:t>گفتم آن کدام سفرست</a:t>
            </a:r>
            <a:r>
              <a:rPr lang="fa-IR" sz="2400" b="1" dirty="0" smtClean="0">
                <a:cs typeface="B Zar" pitchFamily="2" charset="-78"/>
              </a:rPr>
              <a:t>؟</a:t>
            </a:r>
            <a:r>
              <a:rPr lang="ar-SA" sz="2400" b="1" dirty="0" smtClean="0">
                <a:cs typeface="B Zar" pitchFamily="2" charset="-78"/>
              </a:rPr>
              <a:t> گفت گوگرد پارسی خواهم بردن به چین که شنیدم قیمتی عظیم دارد و از آنجا کاسه چینی بروم آرم و دیبای رومی به هند و فولاد هندی به حلب و آبگینه حلبی به یمن و برد یمانی به پارس و زان پس ترک تجارت کنم و بدکانی بنشینم</a:t>
            </a:r>
            <a:r>
              <a:rPr lang="en-US" sz="2400" b="1" dirty="0" smtClean="0">
                <a:cs typeface="B Zar" pitchFamily="2" charset="-78"/>
              </a:rPr>
              <a:t> .</a:t>
            </a:r>
            <a:endParaRPr lang="en-US" sz="2400" b="1" dirty="0">
              <a:cs typeface="B Zar"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2800" b="1" dirty="0" smtClean="0">
                <a:cs typeface="B Zar" pitchFamily="2" charset="-78"/>
              </a:rPr>
              <a:t>جاده ابريشم يك مفهوم و يك جهان</a:t>
            </a:r>
            <a:endParaRPr lang="en-US" sz="2800" b="1" dirty="0">
              <a:cs typeface="B Zar" pitchFamily="2" charset="-78"/>
            </a:endParaRPr>
          </a:p>
        </p:txBody>
      </p:sp>
      <p:sp>
        <p:nvSpPr>
          <p:cNvPr id="3" name="Content Placeholder 2"/>
          <p:cNvSpPr>
            <a:spLocks noGrp="1"/>
          </p:cNvSpPr>
          <p:nvPr>
            <p:ph idx="1"/>
          </p:nvPr>
        </p:nvSpPr>
        <p:spPr/>
        <p:txBody>
          <a:bodyPr>
            <a:normAutofit/>
          </a:bodyPr>
          <a:lstStyle/>
          <a:p>
            <a:pPr algn="r" rtl="1"/>
            <a:endParaRPr lang="fa-IR" sz="2400" b="1" dirty="0" smtClean="0">
              <a:latin typeface="Zar" pitchFamily="2" charset="-78"/>
              <a:cs typeface="B Zar" pitchFamily="2" charset="-78"/>
            </a:endParaRPr>
          </a:p>
          <a:p>
            <a:pPr algn="r" rtl="1"/>
            <a:endParaRPr lang="fa-IR" sz="2400" b="1" dirty="0" smtClean="0">
              <a:latin typeface="Zar" pitchFamily="2" charset="-78"/>
              <a:cs typeface="B Zar" pitchFamily="2" charset="-78"/>
            </a:endParaRPr>
          </a:p>
          <a:p>
            <a:pPr algn="ctr" rtl="1">
              <a:buNone/>
            </a:pPr>
            <a:r>
              <a:rPr lang="fa-IR" sz="2400" b="1" dirty="0" smtClean="0">
                <a:latin typeface="Zar" pitchFamily="2" charset="-78"/>
                <a:cs typeface="B Zar" pitchFamily="2" charset="-78"/>
              </a:rPr>
              <a:t>مهتری گر بکام شیر در است </a:t>
            </a:r>
          </a:p>
          <a:p>
            <a:pPr algn="ctr" rtl="1">
              <a:buNone/>
            </a:pPr>
            <a:r>
              <a:rPr lang="fa-IR" sz="2400" b="1" dirty="0" smtClean="0">
                <a:latin typeface="Zar" pitchFamily="2" charset="-78"/>
                <a:cs typeface="B Zar" pitchFamily="2" charset="-78"/>
              </a:rPr>
              <a:t>شو خطر کن ز کام شیر بجوی</a:t>
            </a:r>
          </a:p>
          <a:p>
            <a:pPr algn="ctr" rtl="1">
              <a:buNone/>
            </a:pPr>
            <a:r>
              <a:rPr lang="fa-IR" sz="2400" b="1" dirty="0" smtClean="0">
                <a:latin typeface="Zar" pitchFamily="2" charset="-78"/>
                <a:cs typeface="B Zar" pitchFamily="2" charset="-78"/>
              </a:rPr>
              <a:t> یا بزرگی و عز و نعمت و جاه</a:t>
            </a:r>
          </a:p>
          <a:p>
            <a:pPr algn="ctr" rtl="1">
              <a:buNone/>
            </a:pPr>
            <a:r>
              <a:rPr lang="fa-IR" sz="2400" b="1" dirty="0" smtClean="0">
                <a:latin typeface="Zar" pitchFamily="2" charset="-78"/>
                <a:cs typeface="B Zar" pitchFamily="2" charset="-78"/>
              </a:rPr>
              <a:t>یا چو مردانت، مرگ رویاروی</a:t>
            </a:r>
          </a:p>
          <a:p>
            <a:pPr algn="r" rtl="1"/>
            <a:endParaRPr lang="fa-IR" sz="2400" b="1" dirty="0" smtClean="0">
              <a:latin typeface="Zar" pitchFamily="2" charset="-78"/>
              <a:cs typeface="B Zar" pitchFamily="2" charset="-78"/>
            </a:endParaRPr>
          </a:p>
          <a:p>
            <a:pPr algn="r" rtl="1"/>
            <a:r>
              <a:rPr lang="fa-IR" sz="2400" b="1" dirty="0" smtClean="0">
                <a:latin typeface="Zar" pitchFamily="2" charset="-78"/>
                <a:cs typeface="B Zar" pitchFamily="2" charset="-78"/>
              </a:rPr>
              <a:t>(حنظله بادغیسی)</a:t>
            </a:r>
          </a:p>
          <a:p>
            <a:pPr algn="r" rtl="1"/>
            <a:r>
              <a:rPr lang="fa-IR" sz="2400" b="1" dirty="0" smtClean="0">
                <a:latin typeface="Zar" pitchFamily="2" charset="-78"/>
                <a:cs typeface="B Zar" pitchFamily="2" charset="-78"/>
              </a:rPr>
              <a:t> شاعر قرن سوم هجری قمری</a:t>
            </a:r>
            <a:endParaRPr lang="en-US" sz="2400" b="1" dirty="0">
              <a:latin typeface="Zar" pitchFamily="2" charset="-78"/>
              <a:cs typeface="B Zar"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ublic-PC\Desktop\جاده ابریشم.jpg"/>
          <p:cNvPicPr>
            <a:picLocks noGrp="1" noChangeAspect="1" noChangeArrowheads="1"/>
          </p:cNvPicPr>
          <p:nvPr>
            <p:ph idx="1"/>
          </p:nvPr>
        </p:nvPicPr>
        <p:blipFill>
          <a:blip r:embed="rId2" cstate="print"/>
          <a:srcRect/>
          <a:stretch>
            <a:fillRect/>
          </a:stretch>
        </p:blipFill>
        <p:spPr bwMode="auto">
          <a:xfrm>
            <a:off x="1357290" y="142852"/>
            <a:ext cx="6649288" cy="664928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ar-SA" sz="3200" b="1" dirty="0" smtClean="0">
                <a:latin typeface="Zar" pitchFamily="2" charset="-78"/>
                <a:cs typeface="B Zar" pitchFamily="2" charset="-78"/>
              </a:rPr>
              <a:t>جاده ابريشم</a:t>
            </a:r>
            <a:endParaRPr lang="en-US" sz="3200" dirty="0" smtClean="0">
              <a:latin typeface="Zar" pitchFamily="2" charset="-78"/>
              <a:cs typeface="B Zar" pitchFamily="2" charset="-78"/>
            </a:endParaRPr>
          </a:p>
        </p:txBody>
      </p:sp>
      <p:sp>
        <p:nvSpPr>
          <p:cNvPr id="8195" name="Content Placeholder 2"/>
          <p:cNvSpPr>
            <a:spLocks noGrp="1"/>
          </p:cNvSpPr>
          <p:nvPr>
            <p:ph idx="1"/>
          </p:nvPr>
        </p:nvSpPr>
        <p:spPr/>
        <p:txBody>
          <a:bodyPr>
            <a:normAutofit/>
          </a:bodyPr>
          <a:lstStyle/>
          <a:p>
            <a:pPr algn="just" rtl="1"/>
            <a:r>
              <a:rPr lang="ar-SA" sz="2400" b="1" dirty="0" smtClean="0">
                <a:cs typeface="B Zar" pitchFamily="2" charset="-78"/>
              </a:rPr>
              <a:t>بازرگانان، زايران، جويندگان همسران ثروتمند، سربازان، ماجراجويان، مهاجران، بازيگران دوره گرد و پناهندگان، سال های متمادی در مسير جاده ابريشم مسافرت کرده اند. </a:t>
            </a:r>
            <a:endParaRPr lang="en-US" sz="2400" b="1" dirty="0" smtClean="0">
              <a:cs typeface="B Zar" pitchFamily="2" charset="-78"/>
            </a:endParaRPr>
          </a:p>
          <a:p>
            <a:pPr algn="just" rtl="1"/>
            <a:endParaRPr lang="en-US" sz="2400" b="1" dirty="0" smtClean="0">
              <a:cs typeface="B Zar" pitchFamily="2" charset="-78"/>
            </a:endParaRPr>
          </a:p>
          <a:p>
            <a:pPr algn="just" rtl="1"/>
            <a:r>
              <a:rPr lang="ar-SA" sz="2400" b="1" dirty="0" smtClean="0">
                <a:cs typeface="B Zar" pitchFamily="2" charset="-78"/>
              </a:rPr>
              <a:t>تاريخ سنتی گشايش اين جاده، سال 105 يا 115 پيش از ميلاد است؛ زمانی که چينی ها تا نيمه راه آسيا به پيش رفتند و به مسير مشابهی که از مديترانه به آسيای مرکزی کشيده شده بود برخورد کردند. </a:t>
            </a:r>
            <a:endParaRPr lang="en-US" sz="2400" b="1" dirty="0" smtClean="0">
              <a:cs typeface="B Zar" pitchFamily="2" charset="-78"/>
            </a:endParaRPr>
          </a:p>
          <a:p>
            <a:pPr algn="just" rtl="1"/>
            <a:endParaRPr lang="en-US" sz="2400" b="1" dirty="0" smtClean="0">
              <a:cs typeface="B Zar" pitchFamily="2" charset="-78"/>
            </a:endParaRPr>
          </a:p>
          <a:p>
            <a:pPr algn="just" rtl="1"/>
            <a:r>
              <a:rPr lang="ar-SA" sz="2400" b="1" dirty="0" smtClean="0">
                <a:cs typeface="B Zar" pitchFamily="2" charset="-78"/>
              </a:rPr>
              <a:t>اما جاده ابريشم در واقع کهنتر از اين است و شايد دو هزار سال و حتي بيش از اين، قدمت داشته باشد. اين جاده دست کم برای چهار هزار سال، راه ارتباطی اصلی ميان مديترانه و چين بود. </a:t>
            </a:r>
            <a:endParaRPr lang="en-US" sz="2400" b="1" dirty="0" smtClean="0">
              <a:cs typeface="B Zar" pitchFamily="2" charset="-78"/>
            </a:endParaRPr>
          </a:p>
          <a:p>
            <a:pPr algn="r" rtl="1"/>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81838"/>
          </a:xfrm>
        </p:spPr>
        <p:txBody>
          <a:bodyPr>
            <a:normAutofit/>
          </a:bodyPr>
          <a:lstStyle/>
          <a:p>
            <a:pPr algn="ctr" rtl="1"/>
            <a:r>
              <a:rPr lang="fa-IR" sz="2800" b="1" dirty="0" smtClean="0">
                <a:cs typeface="B Zar" pitchFamily="2" charset="-78"/>
              </a:rPr>
              <a:t>منشاء كالاهاي مورد مبادله در جاده ابريشم</a:t>
            </a:r>
            <a:br>
              <a:rPr lang="fa-IR" sz="2800" b="1" dirty="0" smtClean="0">
                <a:cs typeface="B Zar" pitchFamily="2" charset="-78"/>
              </a:rPr>
            </a:br>
            <a:endParaRPr lang="en-US" sz="2800" b="1" dirty="0">
              <a:cs typeface="B Zar" pitchFamily="2" charset="-78"/>
            </a:endParaRPr>
          </a:p>
        </p:txBody>
      </p:sp>
      <p:sp>
        <p:nvSpPr>
          <p:cNvPr id="3" name="Content Placeholder 2"/>
          <p:cNvSpPr>
            <a:spLocks noGrp="1"/>
          </p:cNvSpPr>
          <p:nvPr>
            <p:ph idx="1"/>
          </p:nvPr>
        </p:nvSpPr>
        <p:spPr>
          <a:xfrm>
            <a:off x="457200" y="1643050"/>
            <a:ext cx="8229600" cy="4714908"/>
          </a:xfrm>
        </p:spPr>
        <p:txBody>
          <a:bodyPr>
            <a:normAutofit fontScale="77500" lnSpcReduction="20000"/>
          </a:bodyPr>
          <a:lstStyle/>
          <a:p>
            <a:pPr algn="r" rtl="1"/>
            <a:r>
              <a:rPr lang="ar-SA" b="1" dirty="0" smtClean="0">
                <a:solidFill>
                  <a:srgbClr val="FF0000"/>
                </a:solidFill>
                <a:cs typeface="B Zar" pitchFamily="2" charset="-78"/>
              </a:rPr>
              <a:t>چين: </a:t>
            </a:r>
            <a:r>
              <a:rPr lang="ar-SA" b="1" dirty="0" smtClean="0">
                <a:cs typeface="B Zar" pitchFamily="2" charset="-78"/>
              </a:rPr>
              <a:t>ابريشم، پارچه، اشياء لاكي، ادويه</a:t>
            </a:r>
            <a:endParaRPr lang="en-US" dirty="0" smtClean="0">
              <a:cs typeface="B Zar" pitchFamily="2" charset="-78"/>
            </a:endParaRPr>
          </a:p>
          <a:p>
            <a:pPr algn="r" rtl="1"/>
            <a:r>
              <a:rPr lang="ar-SA" b="1" dirty="0" smtClean="0">
                <a:solidFill>
                  <a:srgbClr val="FF0000"/>
                </a:solidFill>
                <a:cs typeface="B Zar" pitchFamily="2" charset="-78"/>
              </a:rPr>
              <a:t>هندوچين: </a:t>
            </a:r>
            <a:r>
              <a:rPr lang="ar-SA" b="1" dirty="0" smtClean="0">
                <a:cs typeface="B Zar" pitchFamily="2" charset="-78"/>
              </a:rPr>
              <a:t>ادويه، عاج، الوار، مرواريد</a:t>
            </a:r>
            <a:endParaRPr lang="en-US" dirty="0" smtClean="0">
              <a:cs typeface="B Zar" pitchFamily="2" charset="-78"/>
            </a:endParaRPr>
          </a:p>
          <a:p>
            <a:pPr algn="r" rtl="1"/>
            <a:r>
              <a:rPr lang="ar-SA" b="1" dirty="0" smtClean="0">
                <a:solidFill>
                  <a:srgbClr val="FF0000"/>
                </a:solidFill>
                <a:cs typeface="B Zar" pitchFamily="2" charset="-78"/>
              </a:rPr>
              <a:t>هند شمالي: </a:t>
            </a:r>
            <a:r>
              <a:rPr lang="ar-SA" b="1" dirty="0" smtClean="0">
                <a:cs typeface="B Zar" pitchFamily="2" charset="-78"/>
              </a:rPr>
              <a:t>جواهر، عاج، پوست لاك پشت دريايي، بخور، ادويه، پارچه، الوار  </a:t>
            </a:r>
            <a:endParaRPr lang="en-US" dirty="0" smtClean="0">
              <a:cs typeface="B Zar" pitchFamily="2" charset="-78"/>
            </a:endParaRPr>
          </a:p>
          <a:p>
            <a:pPr algn="r" rtl="1"/>
            <a:r>
              <a:rPr lang="ar-SA" b="1" dirty="0" smtClean="0">
                <a:solidFill>
                  <a:srgbClr val="FF0000"/>
                </a:solidFill>
                <a:cs typeface="B Zar" pitchFamily="2" charset="-78"/>
              </a:rPr>
              <a:t>هندجنوبي: </a:t>
            </a:r>
            <a:r>
              <a:rPr lang="ar-SA" b="1" dirty="0" smtClean="0">
                <a:cs typeface="B Zar" pitchFamily="2" charset="-78"/>
              </a:rPr>
              <a:t>عاج، پوست لاك پشت آبي، ادويه، جواهر، پارچه، الوار</a:t>
            </a:r>
            <a:endParaRPr lang="en-US" dirty="0" smtClean="0">
              <a:cs typeface="B Zar" pitchFamily="2" charset="-78"/>
            </a:endParaRPr>
          </a:p>
          <a:p>
            <a:pPr algn="r" rtl="1"/>
            <a:r>
              <a:rPr lang="ar-SA" b="1" dirty="0" smtClean="0">
                <a:solidFill>
                  <a:srgbClr val="FF0000"/>
                </a:solidFill>
                <a:cs typeface="B Zar" pitchFamily="2" charset="-78"/>
              </a:rPr>
              <a:t>عربستان: </a:t>
            </a:r>
            <a:r>
              <a:rPr lang="ar-SA" b="1" dirty="0" smtClean="0">
                <a:cs typeface="B Zar" pitchFamily="2" charset="-78"/>
              </a:rPr>
              <a:t>ادويه، برده، جواهر</a:t>
            </a:r>
            <a:endParaRPr lang="en-US" dirty="0" smtClean="0">
              <a:cs typeface="B Zar" pitchFamily="2" charset="-78"/>
            </a:endParaRPr>
          </a:p>
          <a:p>
            <a:pPr algn="r" rtl="1"/>
            <a:r>
              <a:rPr lang="ar-SA" b="1" dirty="0" smtClean="0">
                <a:solidFill>
                  <a:srgbClr val="FF0000"/>
                </a:solidFill>
                <a:cs typeface="B Zar" pitchFamily="2" charset="-78"/>
              </a:rPr>
              <a:t>ماوراي صحرا</a:t>
            </a:r>
            <a:r>
              <a:rPr lang="fa-IR" b="1" dirty="0" smtClean="0">
                <a:solidFill>
                  <a:srgbClr val="FF0000"/>
                </a:solidFill>
                <a:cs typeface="B Zar" pitchFamily="2" charset="-78"/>
              </a:rPr>
              <a:t>: </a:t>
            </a:r>
            <a:r>
              <a:rPr lang="ar-SA" b="1" dirty="0" smtClean="0">
                <a:cs typeface="B Zar" pitchFamily="2" charset="-78"/>
              </a:rPr>
              <a:t>عاج، طلا، برده</a:t>
            </a:r>
            <a:endParaRPr lang="en-US" dirty="0" smtClean="0">
              <a:cs typeface="B Zar" pitchFamily="2" charset="-78"/>
            </a:endParaRPr>
          </a:p>
          <a:p>
            <a:pPr algn="r" rtl="1"/>
            <a:r>
              <a:rPr lang="ar-SA" b="1" dirty="0" smtClean="0">
                <a:solidFill>
                  <a:srgbClr val="FF0000"/>
                </a:solidFill>
                <a:cs typeface="B Zar" pitchFamily="2" charset="-78"/>
              </a:rPr>
              <a:t>آفريقاي شمالي: </a:t>
            </a:r>
            <a:r>
              <a:rPr lang="ar-SA" b="1" dirty="0" smtClean="0">
                <a:cs typeface="B Zar" pitchFamily="2" charset="-78"/>
              </a:rPr>
              <a:t>غلات</a:t>
            </a:r>
            <a:endParaRPr lang="en-US" dirty="0" smtClean="0">
              <a:cs typeface="B Zar" pitchFamily="2" charset="-78"/>
            </a:endParaRPr>
          </a:p>
          <a:p>
            <a:pPr algn="r" rtl="1"/>
            <a:r>
              <a:rPr lang="ar-SA" b="1" dirty="0" smtClean="0">
                <a:solidFill>
                  <a:srgbClr val="FF0000"/>
                </a:solidFill>
                <a:cs typeface="B Zar" pitchFamily="2" charset="-78"/>
              </a:rPr>
              <a:t>اروپاي جنوبي: </a:t>
            </a:r>
            <a:r>
              <a:rPr lang="ar-SA" b="1" dirty="0" smtClean="0">
                <a:cs typeface="B Zar" pitchFamily="2" charset="-78"/>
              </a:rPr>
              <a:t>روغن زيتون، شراب، ظروف بلور، سكه</a:t>
            </a:r>
            <a:endParaRPr lang="en-US" dirty="0" smtClean="0">
              <a:cs typeface="B Zar" pitchFamily="2" charset="-78"/>
            </a:endParaRPr>
          </a:p>
          <a:p>
            <a:pPr algn="r" rtl="1"/>
            <a:r>
              <a:rPr lang="ar-SA" b="1" dirty="0" smtClean="0">
                <a:solidFill>
                  <a:srgbClr val="FF0000"/>
                </a:solidFill>
                <a:cs typeface="B Zar" pitchFamily="2" charset="-78"/>
              </a:rPr>
              <a:t>اروپاي غربي: </a:t>
            </a:r>
            <a:r>
              <a:rPr lang="ar-SA" b="1" dirty="0" smtClean="0">
                <a:cs typeface="B Zar" pitchFamily="2" charset="-78"/>
              </a:rPr>
              <a:t>نقره، قلع</a:t>
            </a:r>
            <a:endParaRPr lang="en-US" dirty="0" smtClean="0">
              <a:cs typeface="B Zar" pitchFamily="2" charset="-78"/>
            </a:endParaRPr>
          </a:p>
          <a:p>
            <a:pPr algn="r" rtl="1"/>
            <a:r>
              <a:rPr lang="ar-SA" b="1" dirty="0" smtClean="0">
                <a:solidFill>
                  <a:srgbClr val="FF0000"/>
                </a:solidFill>
                <a:cs typeface="B Zar" pitchFamily="2" charset="-78"/>
              </a:rPr>
              <a:t>اروپاي شمالي: </a:t>
            </a:r>
            <a:r>
              <a:rPr lang="ar-SA" b="1" dirty="0" smtClean="0">
                <a:cs typeface="B Zar" pitchFamily="2" charset="-78"/>
              </a:rPr>
              <a:t>برده، كهربا</a:t>
            </a:r>
            <a:endParaRPr lang="en-US" dirty="0" smtClean="0">
              <a:cs typeface="B Zar" pitchFamily="2" charset="-78"/>
            </a:endParaRPr>
          </a:p>
          <a:p>
            <a:pPr algn="r" rtl="1"/>
            <a:r>
              <a:rPr lang="ar-SA" b="1" dirty="0" smtClean="0">
                <a:solidFill>
                  <a:srgbClr val="FF0000"/>
                </a:solidFill>
                <a:cs typeface="B Zar" pitchFamily="2" charset="-78"/>
              </a:rPr>
              <a:t>آسياي صغير: </a:t>
            </a:r>
            <a:r>
              <a:rPr lang="ar-SA" b="1" dirty="0" smtClean="0">
                <a:cs typeface="B Zar" pitchFamily="2" charset="-78"/>
              </a:rPr>
              <a:t>نقره، جواهر، الوار، شراب</a:t>
            </a:r>
            <a:endParaRPr lang="en-US" dirty="0" smtClean="0">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منشاء كالاهاي مورد مبادله در جاده ابريشم</a:t>
            </a:r>
            <a:endParaRPr lang="en-US" sz="2400" dirty="0"/>
          </a:p>
        </p:txBody>
      </p:sp>
      <p:graphicFrame>
        <p:nvGraphicFramePr>
          <p:cNvPr id="4" name="Content Placeholder 3"/>
          <p:cNvGraphicFramePr>
            <a:graphicFrameLocks noGrp="1"/>
          </p:cNvGraphicFramePr>
          <p:nvPr>
            <p:ph idx="1"/>
          </p:nvPr>
        </p:nvGraphicFramePr>
        <p:xfrm>
          <a:off x="457200" y="1600200"/>
          <a:ext cx="8229600" cy="4450080"/>
        </p:xfrm>
        <a:graphic>
          <a:graphicData uri="http://schemas.openxmlformats.org/drawingml/2006/table">
            <a:tbl>
              <a:tblPr firstRow="1" bandRow="1">
                <a:tableStyleId>{5C22544A-7EE6-4342-B048-85BDC9FD1C3A}</a:tableStyleId>
              </a:tblPr>
              <a:tblGrid>
                <a:gridCol w="6615130">
                  <a:extLst>
                    <a:ext uri="{9D8B030D-6E8A-4147-A177-3AD203B41FA5}">
                      <a16:colId xmlns:a16="http://schemas.microsoft.com/office/drawing/2014/main" val="20000"/>
                    </a:ext>
                  </a:extLst>
                </a:gridCol>
                <a:gridCol w="1614470">
                  <a:extLst>
                    <a:ext uri="{9D8B030D-6E8A-4147-A177-3AD203B41FA5}">
                      <a16:colId xmlns:a16="http://schemas.microsoft.com/office/drawing/2014/main" val="20001"/>
                    </a:ext>
                  </a:extLst>
                </a:gridCol>
              </a:tblGrid>
              <a:tr h="370840">
                <a:tc>
                  <a:txBody>
                    <a:bodyPr/>
                    <a:lstStyle/>
                    <a:p>
                      <a:pPr algn="r" rtl="1"/>
                      <a:r>
                        <a:rPr lang="fa-IR" sz="1800" b="1" dirty="0" smtClean="0">
                          <a:cs typeface="B Zar" pitchFamily="2" charset="-78"/>
                        </a:rPr>
                        <a:t>كالاهاي مورد مبادله در جاده ابريشم</a:t>
                      </a:r>
                      <a:endParaRPr lang="en-US" dirty="0" smtClean="0">
                        <a:cs typeface="B Zar" pitchFamily="2" charset="-78"/>
                      </a:endParaRPr>
                    </a:p>
                  </a:txBody>
                  <a:tcPr/>
                </a:tc>
                <a:tc>
                  <a:txBody>
                    <a:bodyPr/>
                    <a:lstStyle/>
                    <a:p>
                      <a:pPr algn="r" rtl="1"/>
                      <a:r>
                        <a:rPr lang="fa-IR" sz="1800" b="1" dirty="0" smtClean="0">
                          <a:cs typeface="B Zar" pitchFamily="2" charset="-78"/>
                        </a:rPr>
                        <a:t>منشاء</a:t>
                      </a:r>
                      <a:endParaRPr lang="en-US" dirty="0">
                        <a:cs typeface="B Zar" pitchFamily="2" charset="-78"/>
                      </a:endParaRPr>
                    </a:p>
                  </a:txBody>
                  <a:tcPr/>
                </a:tc>
                <a:extLst>
                  <a:ext uri="{0D108BD9-81ED-4DB2-BD59-A6C34878D82A}">
                    <a16:rowId xmlns:a16="http://schemas.microsoft.com/office/drawing/2014/main" val="10000"/>
                  </a:ext>
                </a:extLst>
              </a:tr>
              <a:tr h="370840">
                <a:tc>
                  <a:txBody>
                    <a:bodyPr/>
                    <a:lstStyle/>
                    <a:p>
                      <a:pPr algn="r" rtl="1"/>
                      <a:r>
                        <a:rPr lang="ar-SA" b="1" dirty="0" smtClean="0">
                          <a:cs typeface="B Zar" pitchFamily="2" charset="-78"/>
                        </a:rPr>
                        <a:t>ابريشم، پارچه، اشياء لاكي، ادويه</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چين: </a:t>
                      </a:r>
                      <a:endParaRPr lang="en-US" dirty="0"/>
                    </a:p>
                  </a:txBody>
                  <a:tcPr/>
                </a:tc>
                <a:extLst>
                  <a:ext uri="{0D108BD9-81ED-4DB2-BD59-A6C34878D82A}">
                    <a16:rowId xmlns:a16="http://schemas.microsoft.com/office/drawing/2014/main" val="10001"/>
                  </a:ext>
                </a:extLst>
              </a:tr>
              <a:tr h="370840">
                <a:tc>
                  <a:txBody>
                    <a:bodyPr/>
                    <a:lstStyle/>
                    <a:p>
                      <a:pPr algn="r" rtl="1"/>
                      <a:r>
                        <a:rPr lang="ar-SA" b="1" dirty="0" smtClean="0">
                          <a:cs typeface="B Zar" pitchFamily="2" charset="-78"/>
                        </a:rPr>
                        <a:t>ادويه، عاج، الوار، مرواريد</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هندوچين: </a:t>
                      </a:r>
                      <a:endParaRPr lang="en-US" dirty="0"/>
                    </a:p>
                  </a:txBody>
                  <a:tcPr/>
                </a:tc>
                <a:extLst>
                  <a:ext uri="{0D108BD9-81ED-4DB2-BD59-A6C34878D82A}">
                    <a16:rowId xmlns:a16="http://schemas.microsoft.com/office/drawing/2014/main" val="10002"/>
                  </a:ext>
                </a:extLst>
              </a:tr>
              <a:tr h="370840">
                <a:tc>
                  <a:txBody>
                    <a:bodyPr/>
                    <a:lstStyle/>
                    <a:p>
                      <a:pPr algn="r" rtl="1"/>
                      <a:r>
                        <a:rPr lang="ar-SA" b="1" dirty="0" smtClean="0">
                          <a:cs typeface="B Zar" pitchFamily="2" charset="-78"/>
                        </a:rPr>
                        <a:t>جواهر، عاج، پوست لاك پشت دريايي، بخور، ادويه، پارچه، الوار </a:t>
                      </a:r>
                      <a:endParaRPr lang="en-US" dirty="0"/>
                    </a:p>
                  </a:txBody>
                  <a:tcPr/>
                </a:tc>
                <a:tc>
                  <a:txBody>
                    <a:bodyPr/>
                    <a:lstStyle/>
                    <a:p>
                      <a:pPr algn="r" rtl="1"/>
                      <a:r>
                        <a:rPr lang="ar-SA" b="1" dirty="0" smtClean="0">
                          <a:solidFill>
                            <a:srgbClr val="FF0000"/>
                          </a:solidFill>
                          <a:cs typeface="B Zar" pitchFamily="2" charset="-78"/>
                        </a:rPr>
                        <a:t>هند شمالي: </a:t>
                      </a:r>
                      <a:endParaRPr lang="en-US" dirty="0"/>
                    </a:p>
                  </a:txBody>
                  <a:tcPr/>
                </a:tc>
                <a:extLst>
                  <a:ext uri="{0D108BD9-81ED-4DB2-BD59-A6C34878D82A}">
                    <a16:rowId xmlns:a16="http://schemas.microsoft.com/office/drawing/2014/main" val="10003"/>
                  </a:ext>
                </a:extLst>
              </a:tr>
              <a:tr h="370840">
                <a:tc>
                  <a:txBody>
                    <a:bodyPr/>
                    <a:lstStyle/>
                    <a:p>
                      <a:pPr algn="r" rtl="1"/>
                      <a:r>
                        <a:rPr lang="ar-SA" b="1" dirty="0" smtClean="0">
                          <a:cs typeface="B Zar" pitchFamily="2" charset="-78"/>
                        </a:rPr>
                        <a:t>عاج، پوست لاك پشت آبي، ادويه، جواهر، پارچه، الوار</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هندجنوبي: </a:t>
                      </a:r>
                      <a:endParaRPr lang="en-US" dirty="0"/>
                    </a:p>
                  </a:txBody>
                  <a:tcPr/>
                </a:tc>
                <a:extLst>
                  <a:ext uri="{0D108BD9-81ED-4DB2-BD59-A6C34878D82A}">
                    <a16:rowId xmlns:a16="http://schemas.microsoft.com/office/drawing/2014/main" val="10004"/>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smtClean="0">
                          <a:cs typeface="B Zar" pitchFamily="2" charset="-78"/>
                        </a:rPr>
                        <a:t>ادويه، برده، جواهر</a:t>
                      </a:r>
                      <a:endParaRPr lang="en-US" dirty="0"/>
                    </a:p>
                  </a:txBody>
                  <a:tcPr/>
                </a:tc>
                <a:tc>
                  <a:txBody>
                    <a:bodyPr/>
                    <a:lstStyle/>
                    <a:p>
                      <a:pPr algn="r" rtl="1"/>
                      <a:r>
                        <a:rPr lang="ar-SA" b="1" dirty="0" smtClean="0">
                          <a:solidFill>
                            <a:srgbClr val="FF0000"/>
                          </a:solidFill>
                          <a:cs typeface="B Zar" pitchFamily="2" charset="-78"/>
                        </a:rPr>
                        <a:t>عربستان: </a:t>
                      </a:r>
                      <a:endParaRPr lang="en-US" dirty="0"/>
                    </a:p>
                  </a:txBody>
                  <a:tcPr/>
                </a:tc>
                <a:extLst>
                  <a:ext uri="{0D108BD9-81ED-4DB2-BD59-A6C34878D82A}">
                    <a16:rowId xmlns:a16="http://schemas.microsoft.com/office/drawing/2014/main" val="10005"/>
                  </a:ext>
                </a:extLst>
              </a:tr>
              <a:tr h="370840">
                <a:tc>
                  <a:txBody>
                    <a:bodyPr/>
                    <a:lstStyle/>
                    <a:p>
                      <a:pPr algn="r" rtl="1"/>
                      <a:r>
                        <a:rPr lang="ar-SA" b="1" dirty="0" smtClean="0">
                          <a:cs typeface="B Zar" pitchFamily="2" charset="-78"/>
                        </a:rPr>
                        <a:t>عاج، طلا، برده</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ماوراي صحرا</a:t>
                      </a:r>
                      <a:r>
                        <a:rPr lang="fa-IR" b="1" dirty="0" smtClean="0">
                          <a:solidFill>
                            <a:srgbClr val="FF0000"/>
                          </a:solidFill>
                          <a:cs typeface="B Zar" pitchFamily="2" charset="-78"/>
                        </a:rPr>
                        <a:t>: </a:t>
                      </a:r>
                      <a:endParaRPr lang="en-US" dirty="0"/>
                    </a:p>
                  </a:txBody>
                  <a:tcPr/>
                </a:tc>
                <a:extLst>
                  <a:ext uri="{0D108BD9-81ED-4DB2-BD59-A6C34878D82A}">
                    <a16:rowId xmlns:a16="http://schemas.microsoft.com/office/drawing/2014/main" val="10006"/>
                  </a:ext>
                </a:extLst>
              </a:tr>
              <a:tr h="370840">
                <a:tc>
                  <a:txBody>
                    <a:bodyPr/>
                    <a:lstStyle/>
                    <a:p>
                      <a:pPr algn="r" rtl="1"/>
                      <a:r>
                        <a:rPr lang="ar-SA" b="1" dirty="0" smtClean="0">
                          <a:cs typeface="B Zar" pitchFamily="2" charset="-78"/>
                        </a:rPr>
                        <a:t>غلات</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آفريقاي شمالي: </a:t>
                      </a:r>
                      <a:endParaRPr lang="en-US" dirty="0"/>
                    </a:p>
                  </a:txBody>
                  <a:tcPr/>
                </a:tc>
                <a:extLst>
                  <a:ext uri="{0D108BD9-81ED-4DB2-BD59-A6C34878D82A}">
                    <a16:rowId xmlns:a16="http://schemas.microsoft.com/office/drawing/2014/main" val="10007"/>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smtClean="0">
                          <a:cs typeface="B Zar" pitchFamily="2" charset="-78"/>
                        </a:rPr>
                        <a:t>روغن زيتون، شراب، ظروف بلور، سكه</a:t>
                      </a:r>
                      <a:endParaRPr lang="en-US" dirty="0"/>
                    </a:p>
                  </a:txBody>
                  <a:tcPr/>
                </a:tc>
                <a:tc>
                  <a:txBody>
                    <a:bodyPr/>
                    <a:lstStyle/>
                    <a:p>
                      <a:pPr algn="r" rtl="1"/>
                      <a:r>
                        <a:rPr lang="ar-SA" b="1" dirty="0" smtClean="0">
                          <a:solidFill>
                            <a:srgbClr val="FF0000"/>
                          </a:solidFill>
                          <a:cs typeface="B Zar" pitchFamily="2" charset="-78"/>
                        </a:rPr>
                        <a:t>اروپاي جنوبي: </a:t>
                      </a:r>
                      <a:endParaRPr lang="en-US" dirty="0"/>
                    </a:p>
                  </a:txBody>
                  <a:tcPr/>
                </a:tc>
                <a:extLst>
                  <a:ext uri="{0D108BD9-81ED-4DB2-BD59-A6C34878D82A}">
                    <a16:rowId xmlns:a16="http://schemas.microsoft.com/office/drawing/2014/main" val="10008"/>
                  </a:ext>
                </a:extLst>
              </a:tr>
              <a:tr h="370840">
                <a:tc>
                  <a:txBody>
                    <a:bodyPr/>
                    <a:lstStyle/>
                    <a:p>
                      <a:pPr algn="r" rtl="1"/>
                      <a:r>
                        <a:rPr lang="ar-SA" b="1" dirty="0" smtClean="0">
                          <a:cs typeface="B Zar" pitchFamily="2" charset="-78"/>
                        </a:rPr>
                        <a:t>نقره، قلع</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اروپاي غربي: </a:t>
                      </a:r>
                      <a:endParaRPr lang="en-US" dirty="0"/>
                    </a:p>
                  </a:txBody>
                  <a:tcPr/>
                </a:tc>
                <a:extLst>
                  <a:ext uri="{0D108BD9-81ED-4DB2-BD59-A6C34878D82A}">
                    <a16:rowId xmlns:a16="http://schemas.microsoft.com/office/drawing/2014/main" val="10009"/>
                  </a:ext>
                </a:extLst>
              </a:tr>
              <a:tr h="370840">
                <a:tc>
                  <a:txBody>
                    <a:bodyPr/>
                    <a:lstStyle/>
                    <a:p>
                      <a:pPr algn="r" rtl="1"/>
                      <a:r>
                        <a:rPr lang="ar-SA" b="1" dirty="0" smtClean="0">
                          <a:cs typeface="B Zar" pitchFamily="2" charset="-78"/>
                        </a:rPr>
                        <a:t>برده، كهربا</a:t>
                      </a:r>
                      <a:endParaRPr lang="en-US" dirty="0"/>
                    </a:p>
                  </a:txBody>
                  <a:tcPr/>
                </a:tc>
                <a:tc>
                  <a:txBody>
                    <a:bodyPr/>
                    <a:lstStyle/>
                    <a:p>
                      <a:pPr algn="r" rtl="1"/>
                      <a:r>
                        <a:rPr lang="ar-SA" b="1" dirty="0" smtClean="0">
                          <a:solidFill>
                            <a:srgbClr val="FF0000"/>
                          </a:solidFill>
                          <a:cs typeface="B Zar" pitchFamily="2" charset="-78"/>
                        </a:rPr>
                        <a:t>اروپاي شمالي: </a:t>
                      </a:r>
                      <a:endParaRPr lang="en-US" dirty="0"/>
                    </a:p>
                  </a:txBody>
                  <a:tcPr/>
                </a:tc>
                <a:extLst>
                  <a:ext uri="{0D108BD9-81ED-4DB2-BD59-A6C34878D82A}">
                    <a16:rowId xmlns:a16="http://schemas.microsoft.com/office/drawing/2014/main" val="10010"/>
                  </a:ext>
                </a:extLst>
              </a:tr>
              <a:tr h="370840">
                <a:tc>
                  <a:txBody>
                    <a:bodyPr/>
                    <a:lstStyle/>
                    <a:p>
                      <a:pPr algn="r" rtl="1"/>
                      <a:r>
                        <a:rPr lang="ar-SA" b="1" dirty="0" smtClean="0">
                          <a:cs typeface="B Zar" pitchFamily="2" charset="-78"/>
                        </a:rPr>
                        <a:t>نقره، جواهر، الوار، شراب</a:t>
                      </a:r>
                      <a:endParaRPr lang="en-US" dirty="0" smtClean="0">
                        <a:cs typeface="B Zar" pitchFamily="2" charset="-78"/>
                      </a:endParaRPr>
                    </a:p>
                  </a:txBody>
                  <a:tcPr/>
                </a:tc>
                <a:tc>
                  <a:txBody>
                    <a:bodyPr/>
                    <a:lstStyle/>
                    <a:p>
                      <a:pPr algn="r" rtl="1"/>
                      <a:r>
                        <a:rPr lang="ar-SA" b="1" dirty="0" smtClean="0">
                          <a:solidFill>
                            <a:srgbClr val="FF0000"/>
                          </a:solidFill>
                          <a:cs typeface="B Zar" pitchFamily="2" charset="-78"/>
                        </a:rPr>
                        <a:t>آسياي صغير: </a:t>
                      </a:r>
                      <a:endParaRPr lang="en-US" dirty="0"/>
                    </a:p>
                  </a:txBody>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defRPr/>
            </a:pPr>
            <a:r>
              <a:rPr lang="ar-SA" sz="3200" b="1" dirty="0" smtClean="0">
                <a:latin typeface="Zar" pitchFamily="2" charset="-78"/>
                <a:cs typeface="B Zar" pitchFamily="2" charset="-78"/>
              </a:rPr>
              <a:t>جاده ابريشم </a:t>
            </a:r>
            <a:endParaRPr lang="en-US" sz="3200" dirty="0">
              <a:latin typeface="Zar" pitchFamily="2" charset="-78"/>
              <a:cs typeface="B Zar" pitchFamily="2" charset="-78"/>
            </a:endParaRPr>
          </a:p>
        </p:txBody>
      </p:sp>
      <p:sp>
        <p:nvSpPr>
          <p:cNvPr id="7171" name="Rectangle 2"/>
          <p:cNvSpPr>
            <a:spLocks noChangeArrowheads="1"/>
          </p:cNvSpPr>
          <p:nvPr/>
        </p:nvSpPr>
        <p:spPr bwMode="auto">
          <a:xfrm>
            <a:off x="914400" y="1981200"/>
            <a:ext cx="7620000" cy="3170099"/>
          </a:xfrm>
          <a:prstGeom prst="rect">
            <a:avLst/>
          </a:prstGeom>
          <a:noFill/>
          <a:ln w="9525">
            <a:noFill/>
            <a:miter lim="800000"/>
            <a:headEnd/>
            <a:tailEnd/>
          </a:ln>
        </p:spPr>
        <p:txBody>
          <a:bodyPr>
            <a:spAutoFit/>
          </a:bodyPr>
          <a:lstStyle/>
          <a:p>
            <a:pPr algn="just" rtl="1"/>
            <a:r>
              <a:rPr lang="ar-SA" sz="2400" b="1" dirty="0">
                <a:cs typeface="B Zar" pitchFamily="2" charset="-78"/>
              </a:rPr>
              <a:t>کاشف آلمانی قرن نوزدهم، بارون فرديناند فون ريشتوفن اين شاهراه سراسری آسيا را </a:t>
            </a:r>
            <a:r>
              <a:rPr lang="en-US" sz="3200" dirty="0">
                <a:latin typeface="Times New Roman" pitchFamily="18" charset="0"/>
                <a:cs typeface="B Zar" pitchFamily="2" charset="-78"/>
              </a:rPr>
              <a:t>die </a:t>
            </a:r>
            <a:r>
              <a:rPr lang="en-US" sz="3200" dirty="0" err="1" smtClean="0">
                <a:latin typeface="Times New Roman" pitchFamily="18" charset="0"/>
                <a:cs typeface="B Zar" pitchFamily="2" charset="-78"/>
              </a:rPr>
              <a:t>Seidenstraße</a:t>
            </a:r>
            <a:r>
              <a:rPr lang="fa-IR" sz="2400" b="1" dirty="0" smtClean="0">
                <a:latin typeface="Times New Roman" pitchFamily="18" charset="0"/>
                <a:cs typeface="B Zar" pitchFamily="2" charset="-78"/>
              </a:rPr>
              <a:t> </a:t>
            </a:r>
            <a:r>
              <a:rPr lang="fa-IR" sz="2400" b="1" dirty="0">
                <a:cs typeface="B Zar" pitchFamily="2" charset="-78"/>
              </a:rPr>
              <a:t>، </a:t>
            </a:r>
            <a:r>
              <a:rPr lang="fa-IR" sz="2400" b="1" dirty="0" smtClean="0">
                <a:cs typeface="B Zar" pitchFamily="2" charset="-78"/>
              </a:rPr>
              <a:t>(جاده ابريشم) </a:t>
            </a:r>
            <a:r>
              <a:rPr lang="fa-IR" sz="2400" b="1" dirty="0">
                <a:cs typeface="B Zar" pitchFamily="2" charset="-78"/>
              </a:rPr>
              <a:t>ناميد؛ گرچه مردمان امپراتوری بيزانس نيز نام مشابهی بر اين جاده نهاده بودند. </a:t>
            </a:r>
            <a:endParaRPr lang="fa-IR" sz="2400" b="1" dirty="0" smtClean="0">
              <a:cs typeface="B Zar" pitchFamily="2" charset="-78"/>
            </a:endParaRPr>
          </a:p>
          <a:p>
            <a:pPr algn="just" rtl="1"/>
            <a:r>
              <a:rPr lang="fa-IR" sz="2400" b="1" dirty="0" smtClean="0">
                <a:cs typeface="B Zar" pitchFamily="2" charset="-78"/>
              </a:rPr>
              <a:t>از </a:t>
            </a:r>
            <a:r>
              <a:rPr lang="fa-IR" sz="2400" b="1" dirty="0">
                <a:cs typeface="B Zar" pitchFamily="2" charset="-78"/>
              </a:rPr>
              <a:t>اينها گذشته خود ابريشم، تخيل اين ناظران را به خود جلب کرده بود، زيرا دست کم دو هزار سال بود که چينيان راز کشت انبوه ابريشم را تا سده ششم ميلادی پنهان داشته بودند و در اين سالهای دراز، تنها فراهم آورنده بافته های لطيف تجملی برای غرب بشمار می آمدند. </a:t>
            </a:r>
            <a:endParaRPr lang="en-US" sz="2400" b="1" dirty="0">
              <a:cs typeface="B Zar"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53210"/>
          </a:xfrm>
        </p:spPr>
        <p:txBody>
          <a:bodyPr>
            <a:normAutofit/>
          </a:bodyPr>
          <a:lstStyle/>
          <a:p>
            <a:pPr algn="ctr" rtl="1"/>
            <a:r>
              <a:rPr lang="fa-IR" sz="2400" b="1" dirty="0" smtClean="0">
                <a:cs typeface="B Zar" pitchFamily="2" charset="-78"/>
              </a:rPr>
              <a:t>مسير جاده ابريشم و شاخه هاي آن</a:t>
            </a:r>
            <a:endParaRPr lang="en-US" sz="2400" b="1" dirty="0">
              <a:cs typeface="B Zar" pitchFamily="2" charset="-78"/>
            </a:endParaRPr>
          </a:p>
        </p:txBody>
      </p:sp>
      <p:pic>
        <p:nvPicPr>
          <p:cNvPr id="4" name="Picture 2" descr="C:\Documents and Settings\Bahram Amirahmadian\Desktop\Maps\silk road map.JPG"/>
          <p:cNvPicPr>
            <a:picLocks noGrp="1" noChangeAspect="1" noChangeArrowheads="1"/>
          </p:cNvPicPr>
          <p:nvPr>
            <p:ph idx="1"/>
          </p:nvPr>
        </p:nvPicPr>
        <p:blipFill>
          <a:blip r:embed="rId2" cstate="print"/>
          <a:srcRect/>
          <a:stretch>
            <a:fillRect/>
          </a:stretch>
        </p:blipFill>
        <p:spPr>
          <a:xfrm>
            <a:off x="514749" y="1714488"/>
            <a:ext cx="7750152" cy="4572032"/>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b="1" dirty="0">
                <a:latin typeface="Zar" pitchFamily="2" charset="-78"/>
                <a:cs typeface="Zar" pitchFamily="2" charset="-78"/>
              </a:rPr>
              <a:t>جاد</a:t>
            </a:r>
            <a:r>
              <a:rPr lang="fa-IR" b="1" dirty="0">
                <a:latin typeface="Zar" pitchFamily="2" charset="-78"/>
                <a:cs typeface="B Zar" pitchFamily="2" charset="-78"/>
              </a:rPr>
              <a:t>ه ابریشم راه تجارت زمینی چین با آسیای جنوبی، غربی و اروپا و آفریقا از راه آسیای مرکزی در روزگار قدیم بود. </a:t>
            </a:r>
            <a:endParaRPr lang="fa-IR" b="1" dirty="0" smtClean="0">
              <a:latin typeface="Zar" pitchFamily="2" charset="-78"/>
              <a:cs typeface="B Zar" pitchFamily="2" charset="-78"/>
            </a:endParaRPr>
          </a:p>
          <a:p>
            <a:pPr algn="r" rtl="1"/>
            <a:r>
              <a:rPr lang="fa-IR" b="1" dirty="0" smtClean="0">
                <a:latin typeface="Zar" pitchFamily="2" charset="-78"/>
                <a:cs typeface="B Zar" pitchFamily="2" charset="-78"/>
              </a:rPr>
              <a:t>به </a:t>
            </a:r>
            <a:r>
              <a:rPr lang="fa-IR" b="1" dirty="0">
                <a:latin typeface="Zar" pitchFamily="2" charset="-78"/>
                <a:cs typeface="B Zar" pitchFamily="2" charset="-78"/>
              </a:rPr>
              <a:t>سبب آنکه بسیاری ابریشم و پارچه‌های ابریشمی چین از این جاده به غرب توزیع می‌شد، بدین سبب «جاده ابریشم» نام گرفت. </a:t>
            </a:r>
            <a:endParaRPr lang="en-US" b="1" dirty="0">
              <a:latin typeface="Zar" pitchFamily="2" charset="-78"/>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3200" b="1" dirty="0" smtClean="0">
                <a:latin typeface="Zar" pitchFamily="2" charset="-78"/>
                <a:cs typeface="B Zar" pitchFamily="2" charset="-78"/>
              </a:rPr>
              <a:t>جاده ابریشم</a:t>
            </a:r>
            <a:r>
              <a:rPr lang="fa-IR" sz="2000" dirty="0" smtClean="0">
                <a:latin typeface="Zar" pitchFamily="2" charset="-78"/>
                <a:cs typeface="Zar" pitchFamily="2" charset="-78"/>
              </a:rPr>
              <a:t/>
            </a:r>
            <a:br>
              <a:rPr lang="fa-IR" sz="2000" dirty="0" smtClean="0">
                <a:latin typeface="Zar" pitchFamily="2" charset="-78"/>
                <a:cs typeface="Zar" pitchFamily="2" charset="-78"/>
              </a:rPr>
            </a:br>
            <a:endParaRPr lang="en-US" sz="2000" dirty="0">
              <a:latin typeface="Zar" pitchFamily="2" charset="-78"/>
              <a:cs typeface="Zar" pitchFamily="2" charset="-78"/>
            </a:endParaRPr>
          </a:p>
        </p:txBody>
      </p:sp>
      <p:sp>
        <p:nvSpPr>
          <p:cNvPr id="4" name="Content Placeholder 3"/>
          <p:cNvSpPr>
            <a:spLocks noGrp="1"/>
          </p:cNvSpPr>
          <p:nvPr>
            <p:ph idx="1"/>
          </p:nvPr>
        </p:nvSpPr>
        <p:spPr/>
        <p:txBody>
          <a:bodyPr/>
          <a:lstStyle/>
          <a:p>
            <a:pPr algn="r" rtl="1"/>
            <a:r>
              <a:rPr lang="fa-IR" sz="2800" b="1" dirty="0" smtClean="0">
                <a:latin typeface="Zar" pitchFamily="2" charset="-78"/>
                <a:cs typeface="B Zar" pitchFamily="2" charset="-78"/>
              </a:rPr>
              <a:t>سلسله هان تجارت با فرهنگهای باستانی را آغاز کرد</a:t>
            </a:r>
          </a:p>
          <a:p>
            <a:pPr algn="r" rtl="1"/>
            <a:r>
              <a:rPr lang="fa-IR" sz="2800" b="1" dirty="0" smtClean="0">
                <a:latin typeface="Zar" pitchFamily="2" charset="-78"/>
                <a:cs typeface="B Zar" pitchFamily="2" charset="-78"/>
              </a:rPr>
              <a:t>بازیگران اصلی سلسله هان و روم بودند</a:t>
            </a:r>
          </a:p>
          <a:p>
            <a:pPr algn="r" rtl="1"/>
            <a:r>
              <a:rPr lang="fa-IR" sz="2800" b="1" dirty="0" smtClean="0">
                <a:latin typeface="Zar" pitchFamily="2" charset="-78"/>
                <a:cs typeface="B Zar" pitchFamily="2" charset="-78"/>
              </a:rPr>
              <a:t>سلسله هان حدود 400 سال برقرار بود(از 206 پیش از میلاد تا 220 پس از میلاد)</a:t>
            </a:r>
            <a:br>
              <a:rPr lang="fa-IR" sz="2800" b="1" dirty="0" smtClean="0">
                <a:latin typeface="Zar" pitchFamily="2" charset="-78"/>
                <a:cs typeface="B Zar" pitchFamily="2" charset="-78"/>
              </a:rPr>
            </a:br>
            <a:r>
              <a:rPr lang="fa-IR" sz="2800" b="1" dirty="0" smtClean="0">
                <a:latin typeface="Zar" pitchFamily="2" charset="-78"/>
                <a:cs typeface="B Zar" pitchFamily="2" charset="-78"/>
              </a:rPr>
              <a:t>این همان دوره ای بود که امپراتوری روم در آغاز دور خود بود</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2400" b="1" dirty="0" smtClean="0">
                <a:latin typeface="Zar" pitchFamily="2" charset="-78"/>
                <a:cs typeface="B Zar" pitchFamily="2" charset="-78"/>
              </a:rPr>
              <a:t>نه تنها یک راه</a:t>
            </a:r>
            <a:r>
              <a:rPr lang="fa-IR" sz="2400" dirty="0" smtClean="0">
                <a:latin typeface="Zar" pitchFamily="2" charset="-78"/>
                <a:cs typeface="Zar" pitchFamily="2" charset="-78"/>
              </a:rPr>
              <a:t/>
            </a:r>
            <a:br>
              <a:rPr lang="fa-IR" sz="2400" dirty="0" smtClean="0">
                <a:latin typeface="Zar" pitchFamily="2" charset="-78"/>
                <a:cs typeface="Zar" pitchFamily="2" charset="-78"/>
              </a:rPr>
            </a:br>
            <a:endParaRPr lang="en-US" sz="2400" dirty="0">
              <a:latin typeface="Zar" pitchFamily="2" charset="-78"/>
              <a:cs typeface="Zar" pitchFamily="2" charset="-78"/>
            </a:endParaRPr>
          </a:p>
        </p:txBody>
      </p:sp>
      <p:sp>
        <p:nvSpPr>
          <p:cNvPr id="4" name="Content Placeholder 3"/>
          <p:cNvSpPr>
            <a:spLocks noGrp="1"/>
          </p:cNvSpPr>
          <p:nvPr>
            <p:ph idx="1"/>
          </p:nvPr>
        </p:nvSpPr>
        <p:spPr/>
        <p:txBody>
          <a:bodyPr/>
          <a:lstStyle/>
          <a:p>
            <a:pPr algn="r" rtl="1"/>
            <a:r>
              <a:rPr lang="fa-IR" sz="2800" b="1" dirty="0" smtClean="0">
                <a:latin typeface="Zar" pitchFamily="2" charset="-78"/>
                <a:cs typeface="B Zar" pitchFamily="2" charset="-78"/>
              </a:rPr>
              <a:t>جاده ابريشم تنها يک جاده ساده بين چين و روم نبود</a:t>
            </a:r>
          </a:p>
          <a:p>
            <a:pPr algn="r" rtl="1"/>
            <a:r>
              <a:rPr lang="fa-IR" sz="2800" b="1" dirty="0" smtClean="0">
                <a:latin typeface="Zar" pitchFamily="2" charset="-78"/>
                <a:cs typeface="B Zar" pitchFamily="2" charset="-78"/>
              </a:rPr>
              <a:t>اين شبکه ای از راهها بودکه از يک مرکز تجاری به مرکز تجاری ديگر مرتبط می شد</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53276"/>
          </a:xfrm>
        </p:spPr>
        <p:txBody>
          <a:bodyPr>
            <a:normAutofit/>
          </a:bodyPr>
          <a:lstStyle/>
          <a:p>
            <a:pPr algn="ctr" rtl="1"/>
            <a:r>
              <a:rPr lang="fa-IR" sz="2800" b="1" dirty="0" smtClean="0">
                <a:latin typeface="Zar" pitchFamily="2" charset="-78"/>
                <a:cs typeface="B Zar" pitchFamily="2" charset="-78"/>
              </a:rPr>
              <a:t>خطرات تجارت</a:t>
            </a:r>
            <a:r>
              <a:rPr lang="fa-IR" sz="2800" b="1" dirty="0" smtClean="0">
                <a:latin typeface="Zar" pitchFamily="2" charset="-78"/>
                <a:cs typeface="Zar" pitchFamily="2" charset="-78"/>
              </a:rPr>
              <a:t/>
            </a:r>
            <a:br>
              <a:rPr lang="fa-IR" sz="2800" b="1" dirty="0" smtClean="0">
                <a:latin typeface="Zar" pitchFamily="2" charset="-78"/>
                <a:cs typeface="Zar" pitchFamily="2" charset="-78"/>
              </a:rPr>
            </a:br>
            <a:endParaRPr lang="en-US" sz="2800" b="1" dirty="0">
              <a:latin typeface="Zar" pitchFamily="2" charset="-78"/>
              <a:cs typeface="Zar" pitchFamily="2" charset="-78"/>
            </a:endParaRPr>
          </a:p>
        </p:txBody>
      </p:sp>
      <p:sp>
        <p:nvSpPr>
          <p:cNvPr id="4" name="Content Placeholder 3"/>
          <p:cNvSpPr>
            <a:spLocks noGrp="1"/>
          </p:cNvSpPr>
          <p:nvPr>
            <p:ph idx="1"/>
          </p:nvPr>
        </p:nvSpPr>
        <p:spPr>
          <a:xfrm>
            <a:off x="457200" y="2143116"/>
            <a:ext cx="8229600" cy="3983047"/>
          </a:xfrm>
        </p:spPr>
        <p:txBody>
          <a:bodyPr/>
          <a:lstStyle/>
          <a:p>
            <a:pPr algn="r" rtl="1">
              <a:buNone/>
            </a:pPr>
            <a:r>
              <a:rPr lang="fa-IR" sz="2400" b="1" dirty="0" smtClean="0">
                <a:solidFill>
                  <a:srgbClr val="FF0000"/>
                </a:solidFill>
                <a:latin typeface="Zar" pitchFamily="2" charset="-78"/>
                <a:cs typeface="Zar" pitchFamily="2" charset="-78"/>
              </a:rPr>
              <a:t>سختی</a:t>
            </a:r>
            <a:r>
              <a:rPr lang="fa-IR" sz="2400" b="1" dirty="0" smtClean="0">
                <a:solidFill>
                  <a:srgbClr val="FF0000"/>
                </a:solidFill>
                <a:latin typeface="Zar" pitchFamily="2" charset="-78"/>
                <a:cs typeface="B Zar" pitchFamily="2" charset="-78"/>
              </a:rPr>
              <a:t> آب و هوا و عوارض جغرافیایی:</a:t>
            </a:r>
          </a:p>
          <a:p>
            <a:pPr algn="r" rtl="1"/>
            <a:r>
              <a:rPr lang="fa-IR" sz="2400" b="1" dirty="0" smtClean="0">
                <a:latin typeface="Zar" pitchFamily="2" charset="-78"/>
                <a:cs typeface="B Zar" pitchFamily="2" charset="-78"/>
              </a:rPr>
              <a:t>سرما</a:t>
            </a:r>
          </a:p>
          <a:p>
            <a:pPr algn="r" rtl="1"/>
            <a:r>
              <a:rPr lang="fa-IR" sz="2400" b="1" dirty="0" smtClean="0">
                <a:latin typeface="Zar" pitchFamily="2" charset="-78"/>
                <a:cs typeface="B Zar" pitchFamily="2" charset="-78"/>
              </a:rPr>
              <a:t>گرما</a:t>
            </a:r>
          </a:p>
          <a:p>
            <a:pPr algn="r" rtl="1"/>
            <a:r>
              <a:rPr lang="fa-IR" sz="2400" b="1" dirty="0" smtClean="0">
                <a:latin typeface="Zar" pitchFamily="2" charset="-78"/>
                <a:cs typeface="B Zar" pitchFamily="2" charset="-78"/>
              </a:rPr>
              <a:t>بادهای وحشی</a:t>
            </a:r>
            <a:br>
              <a:rPr lang="fa-IR" sz="2400" b="1" dirty="0" smtClean="0">
                <a:latin typeface="Zar" pitchFamily="2" charset="-78"/>
                <a:cs typeface="B Zar" pitchFamily="2" charset="-78"/>
              </a:rPr>
            </a:br>
            <a:r>
              <a:rPr lang="fa-IR" sz="2400" b="1" dirty="0" smtClean="0">
                <a:solidFill>
                  <a:srgbClr val="FF0000"/>
                </a:solidFill>
                <a:latin typeface="Zar" pitchFamily="2" charset="-78"/>
                <a:cs typeface="B Zar" pitchFamily="2" charset="-78"/>
              </a:rPr>
              <a:t>خطرات:</a:t>
            </a:r>
          </a:p>
          <a:p>
            <a:pPr algn="r" rtl="1"/>
            <a:r>
              <a:rPr lang="fa-IR" sz="2400" b="1" dirty="0" smtClean="0">
                <a:latin typeface="Zar" pitchFamily="2" charset="-78"/>
                <a:cs typeface="B Zar" pitchFamily="2" charset="-78"/>
              </a:rPr>
              <a:t>دزدان و راهزنان</a:t>
            </a:r>
          </a:p>
          <a:p>
            <a:pPr algn="r" rtl="1"/>
            <a:r>
              <a:rPr lang="fa-IR" sz="2400" b="1" dirty="0" smtClean="0">
                <a:latin typeface="Zar" pitchFamily="2" charset="-78"/>
                <a:cs typeface="B Zar" pitchFamily="2" charset="-78"/>
              </a:rPr>
              <a:t>مارها</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10400"/>
          </a:xfrm>
        </p:spPr>
        <p:txBody>
          <a:bodyPr>
            <a:normAutofit fontScale="90000"/>
          </a:bodyPr>
          <a:lstStyle/>
          <a:p>
            <a:pPr algn="ctr" rtl="1"/>
            <a:r>
              <a:rPr lang="fa-IR" sz="2800" b="1" dirty="0" smtClean="0">
                <a:cs typeface="Zar" pitchFamily="2" charset="-78"/>
              </a:rPr>
              <a:t/>
            </a:r>
            <a:br>
              <a:rPr lang="fa-IR" sz="2800" b="1" dirty="0" smtClean="0">
                <a:cs typeface="Zar" pitchFamily="2" charset="-78"/>
              </a:rPr>
            </a:br>
            <a:r>
              <a:rPr lang="fa-IR" sz="2800" b="1" dirty="0" smtClean="0">
                <a:cs typeface="Zar" pitchFamily="2" charset="-78"/>
              </a:rPr>
              <a:t/>
            </a:r>
            <a:br>
              <a:rPr lang="fa-IR" sz="2800" b="1" dirty="0" smtClean="0">
                <a:cs typeface="Zar" pitchFamily="2" charset="-78"/>
              </a:rPr>
            </a:br>
            <a:r>
              <a:rPr lang="fa-IR" sz="2800" b="1" dirty="0" smtClean="0">
                <a:cs typeface="B Zar" pitchFamily="2" charset="-78"/>
              </a:rPr>
              <a:t/>
            </a:r>
            <a:br>
              <a:rPr lang="fa-IR" sz="2800" b="1" dirty="0" smtClean="0">
                <a:cs typeface="B Zar" pitchFamily="2" charset="-78"/>
              </a:rPr>
            </a:br>
            <a:r>
              <a:rPr lang="fa-IR" sz="2800" b="1" dirty="0" smtClean="0">
                <a:cs typeface="B Zar" pitchFamily="2" charset="-78"/>
              </a:rPr>
              <a:t>چه جاذبه هايي براي چين داشت؟</a:t>
            </a:r>
            <a:r>
              <a:rPr lang="fa-IR" sz="2800" b="1" dirty="0" smtClean="0">
                <a:cs typeface="Zar" pitchFamily="2" charset="-78"/>
              </a:rPr>
              <a:t/>
            </a:r>
            <a:br>
              <a:rPr lang="fa-IR" sz="2800" b="1" dirty="0" smtClean="0">
                <a:cs typeface="Zar" pitchFamily="2" charset="-78"/>
              </a:rPr>
            </a:br>
            <a:r>
              <a:rPr lang="fa-IR" sz="2800" b="1" dirty="0" smtClean="0">
                <a:cs typeface="Zar" pitchFamily="2" charset="-78"/>
              </a:rPr>
              <a:t> </a:t>
            </a:r>
            <a:endParaRPr lang="en-US" sz="2800" b="1" dirty="0">
              <a:cs typeface="Zar" pitchFamily="2" charset="-78"/>
            </a:endParaRPr>
          </a:p>
        </p:txBody>
      </p:sp>
      <p:sp>
        <p:nvSpPr>
          <p:cNvPr id="4" name="Content Placeholder 3"/>
          <p:cNvSpPr>
            <a:spLocks noGrp="1"/>
          </p:cNvSpPr>
          <p:nvPr>
            <p:ph idx="1"/>
          </p:nvPr>
        </p:nvSpPr>
        <p:spPr>
          <a:xfrm>
            <a:off x="457200" y="1785926"/>
            <a:ext cx="8229600" cy="4538674"/>
          </a:xfrm>
        </p:spPr>
        <p:txBody>
          <a:bodyPr/>
          <a:lstStyle/>
          <a:p>
            <a:pPr algn="r" rtl="1"/>
            <a:r>
              <a:rPr lang="fa-IR" sz="2400" b="1" dirty="0" smtClean="0">
                <a:cs typeface="B Zar" pitchFamily="2" charset="-78"/>
              </a:rPr>
              <a:t>زانگ كيان (بنيانگذار جاده ابريشم) اساسا بدنبال يافتن متحداني از مردمان غرب براي جنگ با هونها بود.</a:t>
            </a:r>
            <a:br>
              <a:rPr lang="fa-IR" sz="2400" b="1" dirty="0" smtClean="0">
                <a:cs typeface="B Zar" pitchFamily="2" charset="-78"/>
              </a:rPr>
            </a:br>
            <a:r>
              <a:rPr lang="fa-IR" sz="2400" b="1" dirty="0" smtClean="0">
                <a:cs typeface="B Zar" pitchFamily="2" charset="-78"/>
              </a:rPr>
              <a:t>او به دنبال كشف كالاهاي جديدي بود كه مي توانست به چيني ها ياري رساند:</a:t>
            </a:r>
          </a:p>
          <a:p>
            <a:pPr algn="r" rtl="1"/>
            <a:r>
              <a:rPr lang="fa-IR" sz="2400" b="1" dirty="0" smtClean="0">
                <a:cs typeface="B Zar" pitchFamily="2" charset="-78"/>
              </a:rPr>
              <a:t>اسبهاي بزرگتر، قوي تر و سريعتر(عربي)</a:t>
            </a:r>
          </a:p>
          <a:p>
            <a:pPr algn="r" rtl="1"/>
            <a:r>
              <a:rPr lang="fa-IR" sz="2400" b="1" dirty="0" smtClean="0">
                <a:cs typeface="B Zar" pitchFamily="2" charset="-78"/>
              </a:rPr>
              <a:t>محصولات جديد(براي مثال انگور)</a:t>
            </a:r>
          </a:p>
          <a:p>
            <a:pPr algn="r" rtl="1"/>
            <a:r>
              <a:rPr lang="fa-IR" sz="2400" b="1" dirty="0" smtClean="0">
                <a:cs typeface="B Zar" pitchFamily="2" charset="-78"/>
              </a:rPr>
              <a:t>ظروف شيشه اي از شيشه هاي دميده شده</a:t>
            </a:r>
          </a:p>
          <a:p>
            <a:pPr algn="r" rtl="1"/>
            <a:r>
              <a:rPr lang="fa-IR" sz="2400" b="1" dirty="0" smtClean="0">
                <a:cs typeface="B Zar" pitchFamily="2" charset="-78"/>
              </a:rPr>
              <a:t>طلا، نقره ، جواهرات گران بها</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082660"/>
          </a:xfrm>
        </p:spPr>
        <p:txBody>
          <a:bodyPr>
            <a:normAutofit/>
          </a:bodyPr>
          <a:lstStyle/>
          <a:p>
            <a:pPr algn="r" rtl="1"/>
            <a:r>
              <a:rPr lang="fa-IR" sz="1800" b="1" dirty="0" smtClean="0">
                <a:cs typeface="B Zar" pitchFamily="2" charset="-78"/>
              </a:rPr>
              <a:t>راست</a:t>
            </a:r>
            <a:r>
              <a:rPr lang="fa-IR" sz="1800" dirty="0" smtClean="0"/>
              <a:t>: </a:t>
            </a:r>
            <a:r>
              <a:rPr lang="fa-IR" sz="1800" b="1" dirty="0" smtClean="0">
                <a:cs typeface="B Zar" pitchFamily="2" charset="-78"/>
              </a:rPr>
              <a:t>تندیس چینی از یک ساربان سغدی، قرن سوم </a:t>
            </a:r>
            <a:br>
              <a:rPr lang="fa-IR" sz="1800" b="1" dirty="0" smtClean="0">
                <a:cs typeface="B Zar" pitchFamily="2" charset="-78"/>
              </a:rPr>
            </a:br>
            <a:r>
              <a:rPr lang="fa-IR" sz="1800" b="1" dirty="0" smtClean="0">
                <a:cs typeface="B Zar" pitchFamily="2" charset="-78"/>
              </a:rPr>
              <a:t>چپ : یک سغدی مسئول تیمار اسب. چین، قرن هفتم</a:t>
            </a:r>
            <a:br>
              <a:rPr lang="fa-IR" sz="1800" b="1" dirty="0" smtClean="0">
                <a:cs typeface="B Zar" pitchFamily="2" charset="-78"/>
              </a:rPr>
            </a:br>
            <a:endParaRPr lang="en-US" sz="1800" b="1" dirty="0">
              <a:cs typeface="B Zar" pitchFamily="2" charset="-78"/>
            </a:endParaRPr>
          </a:p>
        </p:txBody>
      </p:sp>
      <p:pic>
        <p:nvPicPr>
          <p:cNvPr id="10" name="Content Placeholder 9" descr="Sogdien_Wei_Guimet.jpeg"/>
          <p:cNvPicPr>
            <a:picLocks noGrp="1" noChangeAspect="1"/>
          </p:cNvPicPr>
          <p:nvPr>
            <p:ph sz="half" idx="1"/>
          </p:nvPr>
        </p:nvPicPr>
        <p:blipFill>
          <a:blip r:embed="rId2" cstate="print"/>
          <a:stretch>
            <a:fillRect/>
          </a:stretch>
        </p:blipFill>
        <p:spPr>
          <a:xfrm>
            <a:off x="357158" y="1285860"/>
            <a:ext cx="4071966" cy="5429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Western_groom_figure,_China,_Tang_dynasty,_7th_century_AD,_gray_pottery_with_painted_ornament_-_Matsuoka_Museum_of_Art_-_Tokyo,_Japan_-_DSC07248.jpg"/>
          <p:cNvPicPr>
            <a:picLocks noGrp="1" noChangeAspect="1"/>
          </p:cNvPicPr>
          <p:nvPr>
            <p:ph sz="half" idx="2"/>
          </p:nvPr>
        </p:nvPicPr>
        <p:blipFill>
          <a:blip r:embed="rId3" cstate="print"/>
          <a:stretch>
            <a:fillRect/>
          </a:stretch>
        </p:blipFill>
        <p:spPr>
          <a:xfrm>
            <a:off x="5000628" y="1285860"/>
            <a:ext cx="3456048" cy="5500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1214446"/>
          </a:xfrm>
        </p:spPr>
        <p:txBody>
          <a:bodyPr>
            <a:normAutofit fontScale="90000"/>
          </a:bodyPr>
          <a:lstStyle/>
          <a:p>
            <a:pPr rtl="1"/>
            <a:r>
              <a:rPr lang="fa-IR" sz="1800" dirty="0" smtClean="0">
                <a:cs typeface="Zar" pitchFamily="2" charset="-78"/>
              </a:rPr>
              <a:t/>
            </a:r>
            <a:br>
              <a:rPr lang="fa-IR" sz="1800" dirty="0" smtClean="0">
                <a:cs typeface="Zar" pitchFamily="2" charset="-78"/>
              </a:rPr>
            </a:br>
            <a:r>
              <a:rPr lang="fa-IR" sz="3100" dirty="0" smtClean="0"/>
              <a:t/>
            </a:r>
            <a:br>
              <a:rPr lang="fa-IR" sz="3100" dirty="0" smtClean="0"/>
            </a:br>
            <a:r>
              <a:rPr lang="fa-IR" sz="3100" b="1" dirty="0" smtClean="0">
                <a:cs typeface="B Zar" pitchFamily="2" charset="-78"/>
              </a:rPr>
              <a:t> جاذبه هاي آن براي غرب چه بود؟ </a:t>
            </a:r>
            <a:r>
              <a:rPr lang="fa-IR" dirty="0" smtClean="0"/>
              <a:t/>
            </a:r>
            <a:br>
              <a:rPr lang="fa-IR" dirty="0" smtClean="0"/>
            </a:br>
            <a:endParaRPr lang="en-US" sz="3100" b="1" dirty="0">
              <a:cs typeface="B Zar" pitchFamily="2" charset="-78"/>
            </a:endParaRPr>
          </a:p>
        </p:txBody>
      </p:sp>
      <p:sp>
        <p:nvSpPr>
          <p:cNvPr id="4" name="Content Placeholder 3"/>
          <p:cNvSpPr>
            <a:spLocks noGrp="1"/>
          </p:cNvSpPr>
          <p:nvPr>
            <p:ph idx="1"/>
          </p:nvPr>
        </p:nvSpPr>
        <p:spPr>
          <a:xfrm>
            <a:off x="457200" y="2428868"/>
            <a:ext cx="8229600" cy="3697295"/>
          </a:xfrm>
        </p:spPr>
        <p:txBody>
          <a:bodyPr>
            <a:normAutofit fontScale="92500" lnSpcReduction="10000"/>
          </a:bodyPr>
          <a:lstStyle/>
          <a:p>
            <a:pPr algn="just" rtl="1"/>
            <a:r>
              <a:rPr lang="fa-IR" sz="2800" b="1" dirty="0" smtClean="0">
                <a:cs typeface="B Zar" pitchFamily="2" charset="-78"/>
              </a:rPr>
              <a:t>اين بستگي به آن داشت كه مردم در كجا زندگي مي كردند</a:t>
            </a:r>
            <a:br>
              <a:rPr lang="fa-IR" sz="2800" b="1" dirty="0" smtClean="0">
                <a:cs typeface="B Zar" pitchFamily="2" charset="-78"/>
              </a:rPr>
            </a:br>
            <a:r>
              <a:rPr lang="fa-IR" sz="2800" b="1" dirty="0" smtClean="0">
                <a:cs typeface="B Zar" pitchFamily="2" charset="-78"/>
              </a:rPr>
              <a:t>روم از زمانهاي دراز ابريشم را مي شناخت، تنها ثروتمندان استطاعت آن را داشتند كه قطعه كوچكي از آن را براي آويزان كردن از شنل خودشان بكار ببرند</a:t>
            </a:r>
          </a:p>
          <a:p>
            <a:pPr algn="r" rtl="1"/>
            <a:r>
              <a:rPr lang="fa-IR" sz="2800" b="1" dirty="0" smtClean="0">
                <a:cs typeface="B Zar" pitchFamily="2" charset="-78"/>
              </a:rPr>
              <a:t>آنها هم چنين خواستار:</a:t>
            </a:r>
          </a:p>
          <a:p>
            <a:pPr algn="r" rtl="1"/>
            <a:r>
              <a:rPr lang="fa-IR" sz="2800" b="1" dirty="0" smtClean="0">
                <a:cs typeface="B Zar" pitchFamily="2" charset="-78"/>
              </a:rPr>
              <a:t>ادويه جات و عاج</a:t>
            </a:r>
          </a:p>
          <a:p>
            <a:pPr algn="r" rtl="1"/>
            <a:r>
              <a:rPr lang="fa-IR" sz="2800" b="1" dirty="0" smtClean="0">
                <a:cs typeface="B Zar" pitchFamily="2" charset="-78"/>
              </a:rPr>
              <a:t>ظروف ارزشمند(چيني)</a:t>
            </a:r>
          </a:p>
          <a:p>
            <a:pPr algn="r" rtl="1"/>
            <a:r>
              <a:rPr lang="fa-IR" sz="2800" b="1" dirty="0" smtClean="0">
                <a:cs typeface="B Zar" pitchFamily="2" charset="-78"/>
              </a:rPr>
              <a:t>پنبه نسوز براي پارچه هاي ضد آتش</a:t>
            </a:r>
          </a:p>
          <a:p>
            <a:pPr algn="r" rtl="1"/>
            <a:r>
              <a:rPr lang="fa-IR" sz="2800" b="1" dirty="0" smtClean="0">
                <a:cs typeface="B Zar" pitchFamily="2" charset="-78"/>
              </a:rPr>
              <a:t>و مهمتر از همه ابريشم</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0"/>
            <a:ext cx="8229600" cy="846158"/>
          </a:xfrm>
        </p:spPr>
        <p:txBody>
          <a:bodyPr>
            <a:normAutofit fontScale="90000"/>
          </a:bodyPr>
          <a:lstStyle/>
          <a:p>
            <a:pPr algn="ctr" rtl="1"/>
            <a:r>
              <a:rPr lang="fa-IR" sz="2800" b="1" dirty="0" smtClean="0">
                <a:cs typeface="B Zar" pitchFamily="2" charset="-78"/>
              </a:rPr>
              <a:t>مخاطرات چه بهره اي به همراه داشت؟ </a:t>
            </a:r>
            <a:r>
              <a:rPr lang="fa-IR" sz="1800" dirty="0" smtClean="0">
                <a:cs typeface="Zar" pitchFamily="2" charset="-78"/>
              </a:rPr>
              <a:t/>
            </a:r>
            <a:br>
              <a:rPr lang="fa-IR" sz="1800" dirty="0" smtClean="0">
                <a:cs typeface="Zar" pitchFamily="2" charset="-78"/>
              </a:rPr>
            </a:br>
            <a:r>
              <a:rPr lang="fa-IR" sz="1800" dirty="0" smtClean="0">
                <a:cs typeface="Zar" pitchFamily="2" charset="-78"/>
              </a:rPr>
              <a:t/>
            </a:r>
            <a:br>
              <a:rPr lang="fa-IR" sz="1800" dirty="0" smtClean="0">
                <a:cs typeface="Zar" pitchFamily="2" charset="-78"/>
              </a:rPr>
            </a:br>
            <a:endParaRPr lang="en-US" sz="1800" dirty="0">
              <a:cs typeface="Zar" pitchFamily="2" charset="-78"/>
            </a:endParaRPr>
          </a:p>
        </p:txBody>
      </p:sp>
      <p:sp>
        <p:nvSpPr>
          <p:cNvPr id="4" name="Content Placeholder 3"/>
          <p:cNvSpPr>
            <a:spLocks noGrp="1"/>
          </p:cNvSpPr>
          <p:nvPr>
            <p:ph idx="1"/>
          </p:nvPr>
        </p:nvSpPr>
        <p:spPr/>
        <p:txBody>
          <a:bodyPr/>
          <a:lstStyle/>
          <a:p>
            <a:pPr algn="r" rtl="1"/>
            <a:r>
              <a:rPr lang="fa-IR" sz="2800" b="1" dirty="0" smtClean="0">
                <a:cs typeface="B Zar" pitchFamily="2" charset="-78"/>
              </a:rPr>
              <a:t>شتران و گاوان نر كوهاندار(ياك) «جاده» را ممكن مي ساختند</a:t>
            </a:r>
          </a:p>
          <a:p>
            <a:pPr algn="r" rtl="1"/>
            <a:r>
              <a:rPr lang="fa-IR" sz="2800" b="1" dirty="0" smtClean="0">
                <a:cs typeface="B Zar" pitchFamily="2" charset="-78"/>
              </a:rPr>
              <a:t>شتران به شرق مي رفتند و ياكها  به غرب سفر مي كردند</a:t>
            </a:r>
          </a:p>
          <a:p>
            <a:pPr algn="r" rtl="1"/>
            <a:r>
              <a:rPr lang="fa-IR" sz="2800" b="1" dirty="0" smtClean="0">
                <a:cs typeface="B Zar" pitchFamily="2" charset="-78"/>
              </a:rPr>
              <a:t>شرق و غرب آن چه دوست داشتند بدست مي آوردند</a:t>
            </a:r>
          </a:p>
          <a:p>
            <a:pPr algn="r" rtl="1"/>
            <a:r>
              <a:rPr lang="fa-IR" sz="2800" b="1" dirty="0" smtClean="0">
                <a:cs typeface="B Zar" pitchFamily="2" charset="-78"/>
              </a:rPr>
              <a:t>فرهنگ نيز مبادله مي شد</a:t>
            </a:r>
            <a:br>
              <a:rPr lang="fa-IR" sz="2800" b="1" dirty="0" smtClean="0">
                <a:cs typeface="B Zar" pitchFamily="2" charset="-78"/>
              </a:rPr>
            </a:br>
            <a:r>
              <a:rPr lang="fa-IR" sz="2800" b="1" dirty="0" smtClean="0">
                <a:cs typeface="B Zar" pitchFamily="2" charset="-78"/>
              </a:rPr>
              <a:t>ميوه، سبزيجات،  نودل</a:t>
            </a:r>
          </a:p>
          <a:p>
            <a:pPr algn="r" rtl="1"/>
            <a:r>
              <a:rPr lang="fa-IR" sz="2800" b="1" dirty="0" smtClean="0">
                <a:cs typeface="B Zar" pitchFamily="2" charset="-78"/>
              </a:rPr>
              <a:t>كمان، باروت(تسليحات نخستين)</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SA" sz="2200" b="1" dirty="0" smtClean="0">
                <a:cs typeface="B Zar" pitchFamily="2" charset="-78"/>
              </a:rPr>
              <a:t>شرح حال جاده ابریشم در گلستان سعدی</a:t>
            </a:r>
            <a:endParaRPr lang="en-US" dirty="0"/>
          </a:p>
        </p:txBody>
      </p:sp>
      <p:sp>
        <p:nvSpPr>
          <p:cNvPr id="3" name="Content Placeholder 2"/>
          <p:cNvSpPr>
            <a:spLocks noGrp="1"/>
          </p:cNvSpPr>
          <p:nvPr>
            <p:ph idx="1"/>
          </p:nvPr>
        </p:nvSpPr>
        <p:spPr/>
        <p:txBody>
          <a:bodyPr>
            <a:normAutofit/>
          </a:bodyPr>
          <a:lstStyle/>
          <a:p>
            <a:pPr algn="just" rtl="1"/>
            <a:r>
              <a:rPr lang="ar-SA" sz="2000" b="1" dirty="0" smtClean="0">
                <a:cs typeface="B Zar" pitchFamily="2" charset="-78"/>
              </a:rPr>
              <a:t>بازرگانی را شنیدم که صد و پنجاه شتر بار داشت و چهل بنده خدمتکار شبی در جزیره کیش مرا به حجره خویش در آورد همه شب نیارمید از سخنهای پریشان گفتن که فلان انبازم به ترکستان و فلان بضاعت به هندوستان است و این قباله فلان زمین است و فلان چیز را فلان ضمین، گاه گفتی خاطر اسکندری دارم که هوایی خوشست باز گفتی نه که دریای مغرب مشوشست سعدیا سفری دیگرم در پیشست اگر آن کرده شود بقیت عمر خویش به گوشه بنشینم. </a:t>
            </a:r>
            <a:endParaRPr lang="fa-IR" sz="2000" b="1" dirty="0" smtClean="0">
              <a:cs typeface="B Zar" pitchFamily="2" charset="-78"/>
            </a:endParaRPr>
          </a:p>
          <a:p>
            <a:pPr algn="just" rtl="1"/>
            <a:endParaRPr lang="fa-IR" sz="2000" b="1" dirty="0" smtClean="0">
              <a:cs typeface="B Zar" pitchFamily="2" charset="-78"/>
            </a:endParaRPr>
          </a:p>
          <a:p>
            <a:pPr algn="just" rtl="1"/>
            <a:r>
              <a:rPr lang="ar-SA" sz="2000" b="1" dirty="0" smtClean="0">
                <a:cs typeface="B Zar" pitchFamily="2" charset="-78"/>
              </a:rPr>
              <a:t>گفتم آن کدام سفرست</a:t>
            </a:r>
            <a:r>
              <a:rPr lang="fa-IR" sz="2000" b="1" dirty="0" smtClean="0">
                <a:cs typeface="B Zar" pitchFamily="2" charset="-78"/>
              </a:rPr>
              <a:t>؟</a:t>
            </a:r>
            <a:r>
              <a:rPr lang="ar-SA" sz="2000" b="1" dirty="0" smtClean="0">
                <a:cs typeface="B Zar" pitchFamily="2" charset="-78"/>
              </a:rPr>
              <a:t> گفت گوگرد پارسی خواهم بردن به چین که شنیدم قیمتی عظیم دارد و از آنجا کاسه چینی بروم آرم و دیبای رومی به هند و فولاد هندی به حلب و آبگینه حلبی به یمن و برد یمانی به پارس و زان پس ترک تجارت کنم و بدکانی بنشینم</a:t>
            </a:r>
            <a:r>
              <a:rPr lang="en-US" sz="2000" b="1" dirty="0" smtClean="0">
                <a:cs typeface="B Zar" pitchFamily="2" charset="-78"/>
              </a:rPr>
              <a:t> </a:t>
            </a:r>
            <a:r>
              <a:rPr lang="en-US" sz="2000" b="1" dirty="0" smtClean="0"/>
              <a:t>.</a:t>
            </a:r>
            <a:endParaRPr lang="en-US" sz="2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SA" sz="2200" b="1" dirty="0" smtClean="0">
                <a:cs typeface="B Zar" pitchFamily="2" charset="-78"/>
              </a:rPr>
              <a:t>بوستان سعدی</a:t>
            </a:r>
            <a:r>
              <a:rPr lang="fa-IR" sz="2200" b="1" dirty="0" smtClean="0">
                <a:cs typeface="B Zar" pitchFamily="2" charset="-78"/>
              </a:rPr>
              <a:t> </a:t>
            </a:r>
            <a:r>
              <a:rPr lang="ar-SA" sz="2200" b="1" dirty="0" smtClean="0">
                <a:cs typeface="B Zar" pitchFamily="2" charset="-78"/>
              </a:rPr>
              <a:t> باب اول در عدل و تدبیر و رای</a:t>
            </a:r>
            <a:endParaRPr lang="en-US" b="1" dirty="0"/>
          </a:p>
        </p:txBody>
      </p:sp>
      <p:graphicFrame>
        <p:nvGraphicFramePr>
          <p:cNvPr id="5" name="Content Placeholder 4"/>
          <p:cNvGraphicFramePr>
            <a:graphicFrameLocks noGrp="1"/>
          </p:cNvGraphicFramePr>
          <p:nvPr>
            <p:ph idx="1"/>
          </p:nvPr>
        </p:nvGraphicFramePr>
        <p:xfrm>
          <a:off x="1357290" y="1785928"/>
          <a:ext cx="6472254" cy="4429153"/>
        </p:xfrm>
        <a:graphic>
          <a:graphicData uri="http://schemas.openxmlformats.org/drawingml/2006/table">
            <a:tbl>
              <a:tblPr firstRow="1" bandRow="1">
                <a:tableStyleId>{5C22544A-7EE6-4342-B048-85BDC9FD1C3A}</a:tableStyleId>
              </a:tblPr>
              <a:tblGrid>
                <a:gridCol w="3000396">
                  <a:extLst>
                    <a:ext uri="{9D8B030D-6E8A-4147-A177-3AD203B41FA5}">
                      <a16:colId xmlns:a16="http://schemas.microsoft.com/office/drawing/2014/main" val="20000"/>
                    </a:ext>
                  </a:extLst>
                </a:gridCol>
                <a:gridCol w="357190">
                  <a:extLst>
                    <a:ext uri="{9D8B030D-6E8A-4147-A177-3AD203B41FA5}">
                      <a16:colId xmlns:a16="http://schemas.microsoft.com/office/drawing/2014/main" val="20001"/>
                    </a:ext>
                  </a:extLst>
                </a:gridCol>
                <a:gridCol w="3114668">
                  <a:extLst>
                    <a:ext uri="{9D8B030D-6E8A-4147-A177-3AD203B41FA5}">
                      <a16:colId xmlns:a16="http://schemas.microsoft.com/office/drawing/2014/main" val="20002"/>
                    </a:ext>
                  </a:extLst>
                </a:gridCol>
              </a:tblGrid>
              <a:tr h="551635">
                <a:tc>
                  <a:txBody>
                    <a:bodyPr/>
                    <a:lstStyle/>
                    <a:p>
                      <a:pPr algn="ctr" rtl="0">
                        <a:lnSpc>
                          <a:spcPts val="1880"/>
                        </a:lnSpc>
                        <a:spcAft>
                          <a:spcPts val="0"/>
                        </a:spcAft>
                      </a:pPr>
                      <a:r>
                        <a:rPr lang="ar-SA" sz="1600" b="1" dirty="0">
                          <a:solidFill>
                            <a:schemeClr val="bg1"/>
                          </a:solidFill>
                          <a:latin typeface="IRANSans"/>
                          <a:ea typeface="Times New Roman"/>
                          <a:cs typeface="B Zar"/>
                        </a:rPr>
                        <a:t>در خیر بر شهر و لشکر ببست</a:t>
                      </a:r>
                      <a:endParaRPr lang="en-US" sz="1600" b="1" dirty="0">
                        <a:solidFill>
                          <a:schemeClr val="bg1"/>
                        </a:solidFill>
                        <a:latin typeface="Calibri"/>
                        <a:ea typeface="Times New Roman"/>
                      </a:endParaRPr>
                    </a:p>
                  </a:txBody>
                  <a:tcPr marL="68580" marR="68580" marT="0" marB="0"/>
                </a:tc>
                <a:tc>
                  <a:txBody>
                    <a:bodyPr/>
                    <a:lstStyle/>
                    <a:p>
                      <a:pPr algn="ctr"/>
                      <a:endParaRPr lang="en-US" sz="1600" b="1" dirty="0">
                        <a:solidFill>
                          <a:schemeClr val="bg1"/>
                        </a:solidFill>
                      </a:endParaRPr>
                    </a:p>
                  </a:txBody>
                  <a:tcPr/>
                </a:tc>
                <a:tc>
                  <a:txBody>
                    <a:bodyPr/>
                    <a:lstStyle/>
                    <a:p>
                      <a:pPr algn="ctr" rtl="0">
                        <a:lnSpc>
                          <a:spcPts val="1880"/>
                        </a:lnSpc>
                        <a:spcAft>
                          <a:spcPts val="0"/>
                        </a:spcAft>
                      </a:pPr>
                      <a:r>
                        <a:rPr lang="ar-SA" sz="1600" b="1" dirty="0">
                          <a:solidFill>
                            <a:schemeClr val="bg1"/>
                          </a:solidFill>
                          <a:latin typeface="IRANSans"/>
                          <a:ea typeface="Times New Roman"/>
                          <a:cs typeface="B Zar"/>
                        </a:rPr>
                        <a:t>شهنشه که بازارگان را بخست</a:t>
                      </a:r>
                      <a:endParaRPr lang="en-US" sz="1600" b="1" dirty="0">
                        <a:solidFill>
                          <a:schemeClr val="bg1"/>
                        </a:solidFill>
                        <a:latin typeface="Calibri"/>
                        <a:ea typeface="Times New Roman"/>
                      </a:endParaRPr>
                    </a:p>
                  </a:txBody>
                  <a:tcPr marL="68580" marR="68580" marT="0" marB="0"/>
                </a:tc>
                <a:extLst>
                  <a:ext uri="{0D108BD9-81ED-4DB2-BD59-A6C34878D82A}">
                    <a16:rowId xmlns:a16="http://schemas.microsoft.com/office/drawing/2014/main" val="10000"/>
                  </a:ext>
                </a:extLst>
              </a:tr>
              <a:tr h="551635">
                <a:tc>
                  <a:txBody>
                    <a:bodyPr/>
                    <a:lstStyle/>
                    <a:p>
                      <a:pPr algn="ctr" rtl="0">
                        <a:lnSpc>
                          <a:spcPts val="1880"/>
                        </a:lnSpc>
                        <a:spcAft>
                          <a:spcPts val="0"/>
                        </a:spcAft>
                      </a:pPr>
                      <a:r>
                        <a:rPr lang="ar-SA" sz="1600" b="1">
                          <a:solidFill>
                            <a:srgbClr val="000000"/>
                          </a:solidFill>
                          <a:latin typeface="IRANSans"/>
                          <a:ea typeface="Times New Roman"/>
                          <a:cs typeface="B Zar"/>
                        </a:rPr>
                        <a:t>چو آوازة </a:t>
                      </a:r>
                      <a:r>
                        <a:rPr lang="ar-SA" sz="1600" b="1">
                          <a:solidFill>
                            <a:srgbClr val="000000"/>
                          </a:solidFill>
                          <a:latin typeface="Arial Unicode MS"/>
                          <a:ea typeface="Times New Roman"/>
                          <a:cs typeface="B Zar"/>
                        </a:rPr>
                        <a:t>رسم بد بشنوند؟</a:t>
                      </a:r>
                      <a:endParaRPr lang="en-US" sz="1600" b="1">
                        <a:latin typeface="Calibri"/>
                        <a:ea typeface="Times New Roman"/>
                      </a:endParaRPr>
                    </a:p>
                  </a:txBody>
                  <a:tcPr marL="68580" marR="68580" marT="0" marB="0"/>
                </a:tc>
                <a:tc>
                  <a:txBody>
                    <a:bodyPr/>
                    <a:lstStyle/>
                    <a:p>
                      <a:pPr algn="ctr"/>
                      <a:endParaRPr lang="en-US" sz="1600" b="1"/>
                    </a:p>
                  </a:txBody>
                  <a:tcPr/>
                </a:tc>
                <a:tc>
                  <a:txBody>
                    <a:bodyPr/>
                    <a:lstStyle/>
                    <a:p>
                      <a:pPr algn="ctr" rtl="0">
                        <a:lnSpc>
                          <a:spcPts val="1880"/>
                        </a:lnSpc>
                        <a:spcAft>
                          <a:spcPts val="0"/>
                        </a:spcAft>
                      </a:pPr>
                      <a:r>
                        <a:rPr lang="ar-SA" sz="1600" b="1" dirty="0">
                          <a:solidFill>
                            <a:srgbClr val="000000"/>
                          </a:solidFill>
                          <a:latin typeface="IRANSans"/>
                          <a:ea typeface="Times New Roman"/>
                          <a:cs typeface="B Zar"/>
                        </a:rPr>
                        <a:t>کی آن جا دگر هوشمندان روند</a:t>
                      </a:r>
                      <a:endParaRPr lang="en-US" sz="1600" b="1" dirty="0">
                        <a:latin typeface="Calibri"/>
                        <a:ea typeface="Times New Roman"/>
                      </a:endParaRPr>
                    </a:p>
                  </a:txBody>
                  <a:tcPr marL="68580" marR="68580" marT="0" marB="0"/>
                </a:tc>
                <a:extLst>
                  <a:ext uri="{0D108BD9-81ED-4DB2-BD59-A6C34878D82A}">
                    <a16:rowId xmlns:a16="http://schemas.microsoft.com/office/drawing/2014/main" val="10001"/>
                  </a:ext>
                </a:extLst>
              </a:tr>
              <a:tr h="551635">
                <a:tc>
                  <a:txBody>
                    <a:bodyPr/>
                    <a:lstStyle/>
                    <a:p>
                      <a:pPr algn="ctr" rtl="0">
                        <a:lnSpc>
                          <a:spcPts val="1880"/>
                        </a:lnSpc>
                        <a:spcAft>
                          <a:spcPts val="0"/>
                        </a:spcAft>
                      </a:pPr>
                      <a:r>
                        <a:rPr lang="ar-SA" sz="1600" b="1">
                          <a:solidFill>
                            <a:srgbClr val="000000"/>
                          </a:solidFill>
                          <a:latin typeface="IRANSans"/>
                          <a:ea typeface="Times New Roman"/>
                          <a:cs typeface="B Zar"/>
                        </a:rPr>
                        <a:t>نکو دار بازارگان و رسول</a:t>
                      </a:r>
                      <a:endParaRPr lang="en-US" sz="1600" b="1">
                        <a:latin typeface="Calibri"/>
                        <a:ea typeface="Times New Roman"/>
                      </a:endParaRPr>
                    </a:p>
                  </a:txBody>
                  <a:tcPr marL="68580" marR="68580" marT="0" marB="0"/>
                </a:tc>
                <a:tc>
                  <a:txBody>
                    <a:bodyPr/>
                    <a:lstStyle/>
                    <a:p>
                      <a:pPr algn="ctr"/>
                      <a:endParaRPr lang="en-US" sz="1600" b="1"/>
                    </a:p>
                  </a:txBody>
                  <a:tcPr/>
                </a:tc>
                <a:tc>
                  <a:txBody>
                    <a:bodyPr/>
                    <a:lstStyle/>
                    <a:p>
                      <a:pPr algn="ctr" rtl="0">
                        <a:lnSpc>
                          <a:spcPts val="1880"/>
                        </a:lnSpc>
                        <a:spcAft>
                          <a:spcPts val="0"/>
                        </a:spcAft>
                      </a:pPr>
                      <a:r>
                        <a:rPr lang="ar-SA" sz="1600" b="1">
                          <a:solidFill>
                            <a:srgbClr val="000000"/>
                          </a:solidFill>
                          <a:latin typeface="IRANSans"/>
                          <a:ea typeface="Times New Roman"/>
                          <a:cs typeface="B Zar"/>
                        </a:rPr>
                        <a:t>نکو بایدت نام و نیکی قبول</a:t>
                      </a:r>
                      <a:endParaRPr lang="en-US" sz="1600" b="1">
                        <a:latin typeface="Calibri"/>
                        <a:ea typeface="Times New Roman"/>
                      </a:endParaRPr>
                    </a:p>
                  </a:txBody>
                  <a:tcPr marL="68580" marR="68580" marT="0" marB="0"/>
                </a:tc>
                <a:extLst>
                  <a:ext uri="{0D108BD9-81ED-4DB2-BD59-A6C34878D82A}">
                    <a16:rowId xmlns:a16="http://schemas.microsoft.com/office/drawing/2014/main" val="10002"/>
                  </a:ext>
                </a:extLst>
              </a:tr>
              <a:tr h="551635">
                <a:tc>
                  <a:txBody>
                    <a:bodyPr/>
                    <a:lstStyle/>
                    <a:p>
                      <a:pPr algn="ctr" rtl="0">
                        <a:lnSpc>
                          <a:spcPts val="1880"/>
                        </a:lnSpc>
                        <a:spcAft>
                          <a:spcPts val="0"/>
                        </a:spcAft>
                      </a:pPr>
                      <a:r>
                        <a:rPr lang="ar-SA" sz="1600" b="1">
                          <a:solidFill>
                            <a:srgbClr val="000000"/>
                          </a:solidFill>
                          <a:latin typeface="IRANSans"/>
                          <a:ea typeface="Times New Roman"/>
                          <a:cs typeface="B Zar"/>
                        </a:rPr>
                        <a:t>که نام نکویی به عالم برند</a:t>
                      </a:r>
                      <a:endParaRPr lang="en-US" sz="1600" b="1">
                        <a:latin typeface="Calibri"/>
                        <a:ea typeface="Times New Roman"/>
                      </a:endParaRPr>
                    </a:p>
                  </a:txBody>
                  <a:tcPr marL="68580" marR="68580" marT="0" marB="0"/>
                </a:tc>
                <a:tc>
                  <a:txBody>
                    <a:bodyPr/>
                    <a:lstStyle/>
                    <a:p>
                      <a:pPr algn="ctr"/>
                      <a:endParaRPr lang="en-US" sz="1600" b="1"/>
                    </a:p>
                  </a:txBody>
                  <a:tcPr/>
                </a:tc>
                <a:tc>
                  <a:txBody>
                    <a:bodyPr/>
                    <a:lstStyle/>
                    <a:p>
                      <a:pPr algn="ctr" rtl="0">
                        <a:lnSpc>
                          <a:spcPts val="1880"/>
                        </a:lnSpc>
                        <a:spcAft>
                          <a:spcPts val="0"/>
                        </a:spcAft>
                      </a:pPr>
                      <a:r>
                        <a:rPr lang="ar-SA" sz="1600" b="1">
                          <a:solidFill>
                            <a:srgbClr val="000000"/>
                          </a:solidFill>
                          <a:latin typeface="IRANSans"/>
                          <a:ea typeface="Times New Roman"/>
                          <a:cs typeface="B Zar"/>
                        </a:rPr>
                        <a:t>بزرگان مسافر به جان پرورند</a:t>
                      </a:r>
                      <a:endParaRPr lang="en-US" sz="1600" b="1">
                        <a:latin typeface="Calibri"/>
                        <a:ea typeface="Times New Roman"/>
                      </a:endParaRPr>
                    </a:p>
                  </a:txBody>
                  <a:tcPr marL="68580" marR="68580" marT="0" marB="0"/>
                </a:tc>
                <a:extLst>
                  <a:ext uri="{0D108BD9-81ED-4DB2-BD59-A6C34878D82A}">
                    <a16:rowId xmlns:a16="http://schemas.microsoft.com/office/drawing/2014/main" val="10003"/>
                  </a:ext>
                </a:extLst>
              </a:tr>
              <a:tr h="551635">
                <a:tc>
                  <a:txBody>
                    <a:bodyPr/>
                    <a:lstStyle/>
                    <a:p>
                      <a:pPr algn="ctr" rtl="0">
                        <a:lnSpc>
                          <a:spcPts val="1880"/>
                        </a:lnSpc>
                        <a:spcAft>
                          <a:spcPts val="0"/>
                        </a:spcAft>
                      </a:pPr>
                      <a:r>
                        <a:rPr lang="ar-SA" sz="1600" b="1">
                          <a:solidFill>
                            <a:srgbClr val="000000"/>
                          </a:solidFill>
                          <a:latin typeface="IRANSans"/>
                          <a:ea typeface="Times New Roman"/>
                          <a:cs typeface="B Zar"/>
                        </a:rPr>
                        <a:t>کز او خاطر آزرده آید غریب</a:t>
                      </a:r>
                      <a:endParaRPr lang="en-US" sz="1600" b="1">
                        <a:latin typeface="Calibri"/>
                        <a:ea typeface="Times New Roman"/>
                      </a:endParaRPr>
                    </a:p>
                  </a:txBody>
                  <a:tcPr marL="68580" marR="68580" marT="0" marB="0"/>
                </a:tc>
                <a:tc>
                  <a:txBody>
                    <a:bodyPr/>
                    <a:lstStyle/>
                    <a:p>
                      <a:pPr algn="ctr"/>
                      <a:endParaRPr lang="en-US" sz="1600" b="1"/>
                    </a:p>
                  </a:txBody>
                  <a:tcPr/>
                </a:tc>
                <a:tc>
                  <a:txBody>
                    <a:bodyPr/>
                    <a:lstStyle/>
                    <a:p>
                      <a:pPr algn="ctr" rtl="0">
                        <a:lnSpc>
                          <a:spcPts val="1880"/>
                        </a:lnSpc>
                        <a:spcAft>
                          <a:spcPts val="0"/>
                        </a:spcAft>
                      </a:pPr>
                      <a:r>
                        <a:rPr lang="ar-SA" sz="1600" b="1">
                          <a:solidFill>
                            <a:srgbClr val="000000"/>
                          </a:solidFill>
                          <a:latin typeface="IRANSans"/>
                          <a:ea typeface="Times New Roman"/>
                          <a:cs typeface="B Zar"/>
                        </a:rPr>
                        <a:t>تبه گردد آن مملکت عن قریب</a:t>
                      </a:r>
                      <a:endParaRPr lang="en-US" sz="1600" b="1">
                        <a:latin typeface="Calibri"/>
                        <a:ea typeface="Times New Roman"/>
                      </a:endParaRPr>
                    </a:p>
                  </a:txBody>
                  <a:tcPr marL="68580" marR="68580" marT="0" marB="0"/>
                </a:tc>
                <a:extLst>
                  <a:ext uri="{0D108BD9-81ED-4DB2-BD59-A6C34878D82A}">
                    <a16:rowId xmlns:a16="http://schemas.microsoft.com/office/drawing/2014/main" val="10004"/>
                  </a:ext>
                </a:extLst>
              </a:tr>
              <a:tr h="551635">
                <a:tc>
                  <a:txBody>
                    <a:bodyPr/>
                    <a:lstStyle/>
                    <a:p>
                      <a:pPr algn="ctr" rtl="0">
                        <a:lnSpc>
                          <a:spcPts val="1880"/>
                        </a:lnSpc>
                        <a:spcAft>
                          <a:spcPts val="0"/>
                        </a:spcAft>
                      </a:pPr>
                      <a:r>
                        <a:rPr lang="ar-SA" sz="1600" b="1">
                          <a:solidFill>
                            <a:srgbClr val="000000"/>
                          </a:solidFill>
                          <a:latin typeface="IRANSans"/>
                          <a:ea typeface="Times New Roman"/>
                          <a:cs typeface="B Zar"/>
                        </a:rPr>
                        <a:t>که سیاح جلاب نام نکوست</a:t>
                      </a:r>
                      <a:endParaRPr lang="en-US" sz="1600" b="1">
                        <a:latin typeface="Calibri"/>
                        <a:ea typeface="Times New Roman"/>
                      </a:endParaRPr>
                    </a:p>
                  </a:txBody>
                  <a:tcPr marL="68580" marR="68580" marT="0" marB="0"/>
                </a:tc>
                <a:tc>
                  <a:txBody>
                    <a:bodyPr/>
                    <a:lstStyle/>
                    <a:p>
                      <a:pPr algn="ctr"/>
                      <a:endParaRPr lang="en-US" sz="1600" b="1"/>
                    </a:p>
                  </a:txBody>
                  <a:tcPr/>
                </a:tc>
                <a:tc>
                  <a:txBody>
                    <a:bodyPr/>
                    <a:lstStyle/>
                    <a:p>
                      <a:pPr algn="ctr" rtl="0">
                        <a:lnSpc>
                          <a:spcPts val="1880"/>
                        </a:lnSpc>
                        <a:spcAft>
                          <a:spcPts val="0"/>
                        </a:spcAft>
                      </a:pPr>
                      <a:r>
                        <a:rPr lang="ar-SA" sz="1600" b="1">
                          <a:solidFill>
                            <a:srgbClr val="000000"/>
                          </a:solidFill>
                          <a:latin typeface="IRANSans"/>
                          <a:ea typeface="Times New Roman"/>
                          <a:cs typeface="B Zar"/>
                        </a:rPr>
                        <a:t>غریب آشنا باش و سیاح دوست</a:t>
                      </a:r>
                      <a:endParaRPr lang="en-US" sz="1600" b="1">
                        <a:latin typeface="Calibri"/>
                        <a:ea typeface="Times New Roman"/>
                      </a:endParaRPr>
                    </a:p>
                  </a:txBody>
                  <a:tcPr marL="68580" marR="68580" marT="0" marB="0"/>
                </a:tc>
                <a:extLst>
                  <a:ext uri="{0D108BD9-81ED-4DB2-BD59-A6C34878D82A}">
                    <a16:rowId xmlns:a16="http://schemas.microsoft.com/office/drawing/2014/main" val="10005"/>
                  </a:ext>
                </a:extLst>
              </a:tr>
              <a:tr h="551635">
                <a:tc>
                  <a:txBody>
                    <a:bodyPr/>
                    <a:lstStyle/>
                    <a:p>
                      <a:pPr algn="ctr" rtl="0">
                        <a:lnSpc>
                          <a:spcPts val="1880"/>
                        </a:lnSpc>
                        <a:spcAft>
                          <a:spcPts val="0"/>
                        </a:spcAft>
                      </a:pPr>
                      <a:r>
                        <a:rPr lang="ar-SA" sz="1600" b="1" dirty="0">
                          <a:solidFill>
                            <a:srgbClr val="000000"/>
                          </a:solidFill>
                          <a:latin typeface="IRANSans"/>
                          <a:ea typeface="Times New Roman"/>
                          <a:cs typeface="B Zar"/>
                        </a:rPr>
                        <a:t>وز آسیبشان بر حذر باش نیز</a:t>
                      </a:r>
                      <a:endParaRPr lang="en-US" sz="1600" b="1" dirty="0">
                        <a:latin typeface="Calibri"/>
                        <a:ea typeface="Times New Roman"/>
                      </a:endParaRPr>
                    </a:p>
                  </a:txBody>
                  <a:tcPr marL="68580" marR="68580" marT="0" marB="0"/>
                </a:tc>
                <a:tc>
                  <a:txBody>
                    <a:bodyPr/>
                    <a:lstStyle/>
                    <a:p>
                      <a:pPr algn="ctr"/>
                      <a:endParaRPr lang="en-US" sz="1600" b="1"/>
                    </a:p>
                  </a:txBody>
                  <a:tcPr/>
                </a:tc>
                <a:tc>
                  <a:txBody>
                    <a:bodyPr/>
                    <a:lstStyle/>
                    <a:p>
                      <a:pPr algn="ctr" rtl="0">
                        <a:lnSpc>
                          <a:spcPts val="1880"/>
                        </a:lnSpc>
                        <a:spcAft>
                          <a:spcPts val="0"/>
                        </a:spcAft>
                      </a:pPr>
                      <a:r>
                        <a:rPr lang="ar-SA" sz="1600" b="1">
                          <a:solidFill>
                            <a:srgbClr val="000000"/>
                          </a:solidFill>
                          <a:latin typeface="IRANSans"/>
                          <a:ea typeface="Times New Roman"/>
                          <a:cs typeface="B Zar"/>
                        </a:rPr>
                        <a:t>نکو دار ضیف و مسافر عزیز</a:t>
                      </a:r>
                      <a:endParaRPr lang="en-US" sz="1600" b="1">
                        <a:latin typeface="Calibri"/>
                        <a:ea typeface="Times New Roman"/>
                      </a:endParaRPr>
                    </a:p>
                  </a:txBody>
                  <a:tcPr marL="68580" marR="68580" marT="0" marB="0"/>
                </a:tc>
                <a:extLst>
                  <a:ext uri="{0D108BD9-81ED-4DB2-BD59-A6C34878D82A}">
                    <a16:rowId xmlns:a16="http://schemas.microsoft.com/office/drawing/2014/main" val="10006"/>
                  </a:ext>
                </a:extLst>
              </a:tr>
              <a:tr h="567708">
                <a:tc>
                  <a:txBody>
                    <a:bodyPr/>
                    <a:lstStyle/>
                    <a:p>
                      <a:pPr algn="ctr" rtl="0">
                        <a:lnSpc>
                          <a:spcPts val="1880"/>
                        </a:lnSpc>
                        <a:spcAft>
                          <a:spcPts val="0"/>
                        </a:spcAft>
                      </a:pPr>
                      <a:r>
                        <a:rPr lang="ar-SA" sz="1600" b="1" dirty="0">
                          <a:solidFill>
                            <a:srgbClr val="000000"/>
                          </a:solidFill>
                          <a:latin typeface="IRANSans"/>
                          <a:ea typeface="Times New Roman"/>
                          <a:cs typeface="B Zar"/>
                        </a:rPr>
                        <a:t>پل و خانی و خان و مهمان سرای</a:t>
                      </a:r>
                      <a:endParaRPr lang="en-US" sz="1600" b="1" dirty="0">
                        <a:latin typeface="Calibri"/>
                        <a:ea typeface="Times New Roman"/>
                      </a:endParaRPr>
                    </a:p>
                  </a:txBody>
                  <a:tcPr marL="68580" marR="68580" marT="0" marB="0"/>
                </a:tc>
                <a:tc>
                  <a:txBody>
                    <a:bodyPr/>
                    <a:lstStyle/>
                    <a:p>
                      <a:pPr algn="ctr"/>
                      <a:endParaRPr lang="en-US" sz="1600" b="1" dirty="0"/>
                    </a:p>
                  </a:txBody>
                  <a:tcPr/>
                </a:tc>
                <a:tc>
                  <a:txBody>
                    <a:bodyPr/>
                    <a:lstStyle/>
                    <a:p>
                      <a:pPr algn="ctr" rtl="0">
                        <a:lnSpc>
                          <a:spcPts val="1880"/>
                        </a:lnSpc>
                        <a:spcAft>
                          <a:spcPts val="0"/>
                        </a:spcAft>
                      </a:pPr>
                      <a:r>
                        <a:rPr lang="ar-SA" sz="1600" b="1" dirty="0">
                          <a:solidFill>
                            <a:srgbClr val="000000"/>
                          </a:solidFill>
                          <a:latin typeface="IRANSans"/>
                          <a:ea typeface="Times New Roman"/>
                          <a:cs typeface="B Zar"/>
                        </a:rPr>
                        <a:t>نمرد آن که ماند پس از وی به جای</a:t>
                      </a:r>
                      <a:endParaRPr lang="en-US" sz="1600" b="1" dirty="0">
                        <a:latin typeface="Calibri"/>
                        <a:ea typeface="Times New Roman"/>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b="1" dirty="0" smtClean="0">
                <a:cs typeface="B Zar" pitchFamily="2" charset="-78"/>
              </a:rPr>
              <a:t>ماوراء النهر</a:t>
            </a:r>
            <a:r>
              <a:rPr lang="en-US" sz="2800" b="1" dirty="0" err="1" smtClean="0">
                <a:latin typeface="Times New Roman" pitchFamily="18" charset="0"/>
                <a:cs typeface="Times New Roman" pitchFamily="18" charset="0"/>
              </a:rPr>
              <a:t>Transoxiana</a:t>
            </a:r>
            <a:r>
              <a:rPr lang="fa-IR" sz="2800" b="1" dirty="0" smtClean="0">
                <a:latin typeface="Times New Roman" pitchFamily="18" charset="0"/>
                <a:cs typeface="Times New Roman" pitchFamily="18" charset="0"/>
              </a:rPr>
              <a:t> </a:t>
            </a:r>
            <a:r>
              <a:rPr lang="en-US" sz="2800" dirty="0" smtClean="0"/>
              <a:t/>
            </a:r>
            <a:br>
              <a:rPr lang="en-US" sz="2800" dirty="0" smtClean="0"/>
            </a:br>
            <a:endParaRPr lang="en-US" sz="2800" dirty="0"/>
          </a:p>
        </p:txBody>
      </p:sp>
      <p:sp>
        <p:nvSpPr>
          <p:cNvPr id="3" name="Content Placeholder 2"/>
          <p:cNvSpPr>
            <a:spLocks noGrp="1"/>
          </p:cNvSpPr>
          <p:nvPr>
            <p:ph idx="1"/>
          </p:nvPr>
        </p:nvSpPr>
        <p:spPr/>
        <p:txBody>
          <a:bodyPr>
            <a:normAutofit fontScale="70000" lnSpcReduction="20000"/>
          </a:bodyPr>
          <a:lstStyle/>
          <a:p>
            <a:pPr algn="r" rtl="1"/>
            <a:r>
              <a:rPr lang="fa-IR" b="1" dirty="0" smtClean="0">
                <a:cs typeface="B Zar" pitchFamily="2" charset="-78"/>
              </a:rPr>
              <a:t>ماوراء النهر. رود جیحون قدیم مرز اقوام فارسی زبان و ترک زبان یعنی ایران و توران بود. </a:t>
            </a:r>
          </a:p>
          <a:p>
            <a:pPr algn="r" rtl="1"/>
            <a:r>
              <a:rPr lang="fa-IR" b="1" dirty="0" smtClean="0">
                <a:cs typeface="B Zar" pitchFamily="2" charset="-78"/>
              </a:rPr>
              <a:t>بلاد شمالی، یعنی آن سوی جیحون را اعراب ماوراء النهر(نهر جیحون) [فارسی: ورا رود یا ورارودان/فرارود یا فرارودان] می گفتند و این منطقه را هیطل نیز می نامیدند و اقوام هیطل، یا بقول اعراب هیاطله، در قرن پنجم میلادی سر سخت ترین دشمنان دولت ایران محسوب می شدند. </a:t>
            </a:r>
          </a:p>
          <a:p>
            <a:pPr algn="r" rtl="1"/>
            <a:endParaRPr lang="fa-IR" b="1" dirty="0" smtClean="0">
              <a:cs typeface="B Zar" pitchFamily="2" charset="-78"/>
            </a:endParaRPr>
          </a:p>
          <a:p>
            <a:pPr algn="r" rtl="1"/>
            <a:r>
              <a:rPr lang="fa-IR" b="1" dirty="0" smtClean="0">
                <a:cs typeface="B Zar" pitchFamily="2" charset="-78"/>
              </a:rPr>
              <a:t>«افتالیت» ها که در اصطلاح نویسندگان رومی به «هون های سفید» نیز معروف بودند، همین هیاطله هستند، ولی نویسندگان عرب در قرون وسطی در استعمال کلمة هیاطله مراعات دقت ننموده آنرا بر تمام اقوام و بلاد تورانی چه بر هونهای  سفید و چه بر غیر آنها اطلاق کردند و مقدسی[احسن التقاسیم، سده 4 هـ..]  نیز در همین مورد از آنها پیروی کرده است.</a:t>
            </a:r>
            <a:endParaRPr lang="en-US" b="1" dirty="0" smtClean="0">
              <a:cs typeface="B Zar" pitchFamily="2" charset="-78"/>
            </a:endParaRPr>
          </a:p>
          <a:p>
            <a:pPr algn="r" rtl="1"/>
            <a:r>
              <a:rPr lang="fa-IR" b="1" dirty="0" smtClean="0">
                <a:cs typeface="B Zar" pitchFamily="2" charset="-78"/>
              </a:rPr>
              <a:t>  </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Transoxiana_8th_century.svg.png"/>
          <p:cNvPicPr>
            <a:picLocks noGrp="1" noChangeAspect="1"/>
          </p:cNvPicPr>
          <p:nvPr>
            <p:ph idx="1"/>
          </p:nvPr>
        </p:nvPicPr>
        <p:blipFill>
          <a:blip r:embed="rId2" cstate="print"/>
          <a:stretch>
            <a:fillRect/>
          </a:stretch>
        </p:blipFill>
        <p:spPr>
          <a:xfrm>
            <a:off x="457200" y="1870075"/>
            <a:ext cx="8229600" cy="3986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229600" cy="4911741"/>
          </a:xfrm>
        </p:spPr>
        <p:txBody>
          <a:bodyPr>
            <a:normAutofit fontScale="77500" lnSpcReduction="20000"/>
          </a:bodyPr>
          <a:lstStyle/>
          <a:p>
            <a:pPr algn="r" rtl="1"/>
            <a:r>
              <a:rPr lang="fa-IR" b="1" dirty="0" smtClean="0">
                <a:cs typeface="B Zar" pitchFamily="2" charset="-78"/>
              </a:rPr>
              <a:t>تمام این بلاد را می توان به پنج ایالت قسمت کرد. </a:t>
            </a:r>
          </a:p>
          <a:p>
            <a:pPr algn="r" rtl="1"/>
            <a:r>
              <a:rPr lang="fa-IR" b="1" dirty="0" smtClean="0">
                <a:cs typeface="B Zar" pitchFamily="2" charset="-78"/>
              </a:rPr>
              <a:t>مهمترین آن ایالت پنجگانه سغد یعنی سغدیانای قدیم است که دو مرکز، یعنی دو کرسی داشت: یکی بخارا و دیگری سمرقند. </a:t>
            </a:r>
          </a:p>
          <a:p>
            <a:pPr algn="r" rtl="1"/>
            <a:r>
              <a:rPr lang="fa-IR" b="1" dirty="0" smtClean="0">
                <a:cs typeface="B Zar" pitchFamily="2" charset="-78"/>
              </a:rPr>
              <a:t>در باختر سغد ایالت خوارزم واقع بود که امروز موسوم است به خیوه و شامل دلتاری رود جیحون می باشد. </a:t>
            </a:r>
          </a:p>
          <a:p>
            <a:pPr algn="r" rtl="1"/>
            <a:r>
              <a:rPr lang="fa-IR" b="1" dirty="0" smtClean="0">
                <a:cs typeface="B Zar" pitchFamily="2" charset="-78"/>
              </a:rPr>
              <a:t>در جنوب خاوری ایالات چغانیان بود که ختل و ولایات دیگر جیحون علیا را شامل می گردید. </a:t>
            </a:r>
          </a:p>
          <a:p>
            <a:pPr algn="r" rtl="1"/>
            <a:r>
              <a:rPr lang="fa-IR" b="1" dirty="0" smtClean="0">
                <a:cs typeface="B Zar" pitchFamily="2" charset="-78"/>
              </a:rPr>
              <a:t>بدخشان نیز با اینکه در ساحل چپ یعنی ساحل جنوبی جیحون واقع بود چون تقریبا خمیدگی بزرگ جیحون در آنسوی طخارستان آنرا در بر گرفته بودجزء این ایالت محسویب می شد. </a:t>
            </a:r>
          </a:p>
          <a:p>
            <a:pPr algn="r" rtl="1"/>
            <a:r>
              <a:rPr lang="fa-IR" b="1" dirty="0" smtClean="0">
                <a:cs typeface="B Zar" pitchFamily="2" charset="-78"/>
              </a:rPr>
              <a:t>فرغانه در ساحل رود سیحون علیا و چاچ(تاش تا تاشکند امروز) به ضمیمة ولایات شمال باختری که تا مصب رود سیحون در باتلاقهای دریای آرال امتداد دارند دو ایالت باقی ماندة دیگر هستند.</a:t>
            </a:r>
            <a:endParaRPr lang="en-US"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r" rtl="1"/>
            <a:r>
              <a:rPr lang="fa-IR" b="1" dirty="0" smtClean="0">
                <a:cs typeface="B Zar" pitchFamily="2" charset="-78"/>
              </a:rPr>
              <a:t>عربهای قرون وسطی رود اوکسس(</a:t>
            </a:r>
            <a:r>
              <a:rPr lang="en-US" sz="2600" b="1" dirty="0" smtClean="0">
                <a:latin typeface="Times New Roman" pitchFamily="18" charset="0"/>
                <a:cs typeface="Times New Roman" pitchFamily="18" charset="0"/>
              </a:rPr>
              <a:t>Oxus</a:t>
            </a:r>
            <a:r>
              <a:rPr lang="fa-IR" b="1" dirty="0" smtClean="0">
                <a:cs typeface="B Zar" pitchFamily="2" charset="-78"/>
              </a:rPr>
              <a:t>) را نهر جیحون و رود جگزرتس(</a:t>
            </a:r>
            <a:r>
              <a:rPr lang="en-US" sz="2600" b="1" dirty="0" err="1" smtClean="0">
                <a:latin typeface="Times New Roman" pitchFamily="18" charset="0"/>
                <a:cs typeface="Times New Roman" pitchFamily="18" charset="0"/>
              </a:rPr>
              <a:t>Jaxartes</a:t>
            </a:r>
            <a:r>
              <a:rPr lang="fa-IR" b="1" dirty="0" smtClean="0">
                <a:cs typeface="B Zar" pitchFamily="2" charset="-78"/>
              </a:rPr>
              <a:t>) را نیز سیحون نام دادند و معتقد بودند که این دو رود مانند دجله و فرات از رودهای بهشت اند. معلوم نیست اعراب اسم جیحون و سیحون را از کجا گرفته اند ولی دور نیست از یهودیان اقتباس کرده باشند زیرا در کتاب تکوین تورات(2:11،13) دو کلمه به نام گیحون(</a:t>
            </a:r>
            <a:r>
              <a:rPr lang="en-US" sz="2600" b="1" dirty="0" err="1" smtClean="0">
                <a:latin typeface="Times New Roman" pitchFamily="18" charset="0"/>
                <a:cs typeface="Times New Roman" pitchFamily="18" charset="0"/>
              </a:rPr>
              <a:t>Gihon</a:t>
            </a:r>
            <a:r>
              <a:rPr lang="fa-IR" b="1" dirty="0" smtClean="0">
                <a:cs typeface="B Zar" pitchFamily="2" charset="-78"/>
              </a:rPr>
              <a:t>) و پیسون(</a:t>
            </a:r>
            <a:r>
              <a:rPr lang="en-US" sz="2600" b="1" dirty="0" err="1" smtClean="0">
                <a:latin typeface="Times New Roman" pitchFamily="18" charset="0"/>
                <a:cs typeface="Times New Roman" pitchFamily="18" charset="0"/>
              </a:rPr>
              <a:t>Pison</a:t>
            </a:r>
            <a:r>
              <a:rPr lang="fa-IR" b="1" dirty="0" smtClean="0">
                <a:cs typeface="B Zar" pitchFamily="2" charset="-78"/>
              </a:rPr>
              <a:t>) وارد شده است.</a:t>
            </a:r>
            <a:endParaRPr lang="en-US" b="1" dirty="0" smtClean="0">
              <a:cs typeface="B Zar" pitchFamily="2" charset="-78"/>
            </a:endParaRPr>
          </a:p>
          <a:p>
            <a:pPr algn="r" rtl="1"/>
            <a:r>
              <a:rPr lang="fa-IR" b="1" dirty="0" smtClean="0">
                <a:cs typeface="B Zar" pitchFamily="2" charset="-78"/>
              </a:rPr>
              <a:t>در اواخر قرون وسطی یعنی مقارن دورة هجوم مغول نام جیحون و سیحون از استعمال افتاد و بجای جیحون «آمویه» یا «آمودریا» و بجای رود سیحون کلمة «سیردریا» معمول شد. اصل لفظ آمویه و آمو به هیچ وجه معلوم نیست. بقول حافظ ابرو این کلمه فقط اسم ولایت و شهری بوده در ساحل جیحون در جانب خراسان(چهارجو در ترکمنستان که اکنون ترکمن آباد است). (لسترنج، ص 461-462)</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000" b="1" dirty="0" smtClean="0">
                <a:cs typeface="B Zar" pitchFamily="2" charset="-78"/>
              </a:rPr>
              <a:t>ماوراء النهر در سده چهارم هجری</a:t>
            </a:r>
            <a:endParaRPr lang="en-US" sz="2000" b="1" dirty="0">
              <a:cs typeface="B Zar" pitchFamily="2" charset="-78"/>
            </a:endParaRPr>
          </a:p>
        </p:txBody>
      </p:sp>
      <p:sp>
        <p:nvSpPr>
          <p:cNvPr id="3" name="Content Placeholder 2"/>
          <p:cNvSpPr>
            <a:spLocks noGrp="1"/>
          </p:cNvSpPr>
          <p:nvPr>
            <p:ph idx="1"/>
          </p:nvPr>
        </p:nvSpPr>
        <p:spPr/>
        <p:txBody>
          <a:bodyPr/>
          <a:lstStyle/>
          <a:p>
            <a:pPr algn="r" rtl="1"/>
            <a:r>
              <a:rPr lang="fa-IR" sz="1800" b="1" dirty="0" smtClean="0">
                <a:cs typeface="B Zar" pitchFamily="2" charset="-78"/>
              </a:rPr>
              <a:t>بدان</a:t>
            </a:r>
            <a:r>
              <a:rPr lang="fa-IR" sz="2000" b="1" dirty="0" smtClean="0">
                <a:cs typeface="B Zar" pitchFamily="2" charset="-78"/>
              </a:rPr>
              <a:t>که این سرزمین زرخیزترین زمینهای خداست، سرشار از نیکی ها، آبادانی ها، دانش پروری، فقه، دین داری، نیرومندی، گردن ستیزی، پی گیری، دلپاکی، همزیستی می باشد. مردم ثروتمند، پاکدامن، </a:t>
            </a:r>
            <a:r>
              <a:rPr lang="fa-IR" sz="2000" b="1" dirty="0" smtClean="0">
                <a:solidFill>
                  <a:srgbClr val="FF0000"/>
                </a:solidFill>
                <a:cs typeface="B Zar" pitchFamily="2" charset="-78"/>
              </a:rPr>
              <a:t>مهمان نواز، </a:t>
            </a:r>
            <a:r>
              <a:rPr lang="fa-IR" sz="2000" b="1" dirty="0" smtClean="0">
                <a:cs typeface="B Zar" pitchFamily="2" charset="-78"/>
              </a:rPr>
              <a:t>دانشمند پرست هستند. خلاصه، اسلام در آنجا شاداب، دولت نیرومند، دادگری استوار، فقیهان دانا، ثروتمندان سالم، </a:t>
            </a:r>
            <a:r>
              <a:rPr lang="fa-IR" sz="2000" b="1" dirty="0" smtClean="0">
                <a:solidFill>
                  <a:srgbClr val="FF0000"/>
                </a:solidFill>
                <a:cs typeface="B Zar" pitchFamily="2" charset="-78"/>
              </a:rPr>
              <a:t>پیشه وران ماهر،</a:t>
            </a:r>
            <a:r>
              <a:rPr lang="fa-IR" sz="2000" b="1" dirty="0" smtClean="0">
                <a:cs typeface="B Zar" pitchFamily="2" charset="-78"/>
              </a:rPr>
              <a:t> فقیران کارگر هستند. آنجا کمتر دچار قحطی می شوند[و از دشمنان در امانند]. </a:t>
            </a:r>
            <a:endParaRPr lang="en-US" sz="2000" b="1" dirty="0" smtClean="0">
              <a:cs typeface="B Zar" pitchFamily="2" charset="-78"/>
            </a:endParaRPr>
          </a:p>
          <a:p>
            <a:pPr algn="r" rtl="1"/>
            <a:endParaRPr lang="en-US" sz="2000" b="1" dirty="0" smtClean="0">
              <a:cs typeface="B Zar" pitchFamily="2" charset="-78"/>
            </a:endParaRPr>
          </a:p>
          <a:p>
            <a:pPr algn="r" rtl="1"/>
            <a:r>
              <a:rPr lang="fa-IR" sz="2000" b="1" dirty="0" smtClean="0">
                <a:cs typeface="B Zar" pitchFamily="2" charset="-78"/>
              </a:rPr>
              <a:t>منبرها بیش از اندازه، ناحیتهایش گسترده تر از مرز توصیف پذیری است ولی من به اندازة توان خود کوشیده ام. [سغد گرانقدر، سمرقنمد بزرگ، خجند شگفت انگیز در آنجاست که دانشگاهها و پیشوایان بزرگ و ادارة قدرتمند و </a:t>
            </a:r>
            <a:r>
              <a:rPr lang="fa-IR" sz="2000" b="1" dirty="0" smtClean="0">
                <a:solidFill>
                  <a:srgbClr val="FF0000"/>
                </a:solidFill>
                <a:cs typeface="B Zar" pitchFamily="2" charset="-78"/>
              </a:rPr>
              <a:t>جنگجویان دلیر </a:t>
            </a:r>
            <a:r>
              <a:rPr lang="fa-IR" sz="2000" b="1" dirty="0" smtClean="0">
                <a:cs typeface="B Zar" pitchFamily="2" charset="-78"/>
              </a:rPr>
              <a:t>و </a:t>
            </a:r>
            <a:r>
              <a:rPr lang="fa-IR" sz="2000" b="1" dirty="0" smtClean="0">
                <a:solidFill>
                  <a:srgbClr val="FF0000"/>
                </a:solidFill>
                <a:cs typeface="B Zar" pitchFamily="2" charset="-78"/>
              </a:rPr>
              <a:t>کاروانسرا ها </a:t>
            </a:r>
            <a:r>
              <a:rPr lang="fa-IR" sz="2000" b="1" dirty="0" smtClean="0">
                <a:cs typeface="B Zar" pitchFamily="2" charset="-78"/>
              </a:rPr>
              <a:t>و س</a:t>
            </a:r>
            <a:r>
              <a:rPr lang="fa-IR" sz="2000" b="1" dirty="0" smtClean="0">
                <a:solidFill>
                  <a:srgbClr val="FF0000"/>
                </a:solidFill>
                <a:cs typeface="B Zar" pitchFamily="2" charset="-78"/>
              </a:rPr>
              <a:t>واران </a:t>
            </a:r>
            <a:r>
              <a:rPr lang="fa-IR" sz="2000" b="1" dirty="0" smtClean="0">
                <a:cs typeface="B Zar" pitchFamily="2" charset="-78"/>
              </a:rPr>
              <a:t>و میوه ها و انگور و </a:t>
            </a:r>
            <a:r>
              <a:rPr lang="fa-IR" sz="2000" b="1" dirty="0" smtClean="0">
                <a:solidFill>
                  <a:srgbClr val="FF0000"/>
                </a:solidFill>
                <a:cs typeface="B Zar" pitchFamily="2" charset="-78"/>
              </a:rPr>
              <a:t>بندگان و کنیزان </a:t>
            </a:r>
            <a:r>
              <a:rPr lang="fa-IR" sz="2000" b="1" dirty="0" smtClean="0">
                <a:cs typeface="B Zar" pitchFamily="2" charset="-78"/>
              </a:rPr>
              <a:t>و بررسی های شبانه روزی و قرار دادها و کارگزاریها و گرایش به ادب و هنر و حدیث دارند. </a:t>
            </a:r>
            <a:endParaRPr lang="en-US" sz="2000" b="1" dirty="0">
              <a:cs typeface="B Zar"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sz="2400" b="1" dirty="0" smtClean="0">
                <a:cs typeface="B Zar" pitchFamily="2" charset="-78"/>
              </a:rPr>
              <a:t>پس</a:t>
            </a:r>
            <a:r>
              <a:rPr lang="fa-IR" sz="2000" b="1" dirty="0" smtClean="0">
                <a:cs typeface="B Zar" pitchFamily="2" charset="-78"/>
              </a:rPr>
              <a:t> آنجا اکنون هم </a:t>
            </a:r>
            <a:r>
              <a:rPr lang="fa-IR" sz="2000" b="1" dirty="0" smtClean="0">
                <a:solidFill>
                  <a:srgbClr val="FF0000"/>
                </a:solidFill>
                <a:cs typeface="B Zar" pitchFamily="2" charset="-78"/>
              </a:rPr>
              <a:t>مرزی جنگی </a:t>
            </a:r>
            <a:r>
              <a:rPr lang="fa-IR" sz="2000" b="1" dirty="0" smtClean="0">
                <a:cs typeface="B Zar" pitchFamily="2" charset="-78"/>
              </a:rPr>
              <a:t>و هم مرکزی علمی و جایگاه ارشاد است، بدعت و احکام ظالمانه در آنجا دیده نمی شود. </a:t>
            </a:r>
          </a:p>
          <a:p>
            <a:pPr algn="r" rtl="1"/>
            <a:r>
              <a:rPr lang="fa-IR" sz="2000" b="1" dirty="0" smtClean="0">
                <a:cs typeface="B Zar" pitchFamily="2" charset="-78"/>
              </a:rPr>
              <a:t>کانهای آنجا گران بها، </a:t>
            </a:r>
            <a:r>
              <a:rPr lang="fa-IR" sz="2000" b="1" dirty="0" smtClean="0">
                <a:solidFill>
                  <a:srgbClr val="FF0000"/>
                </a:solidFill>
                <a:cs typeface="B Zar" pitchFamily="2" charset="-78"/>
              </a:rPr>
              <a:t>کاروانسراهایش فراوان</a:t>
            </a:r>
            <a:r>
              <a:rPr lang="fa-IR" sz="2000" b="1" dirty="0" smtClean="0">
                <a:cs typeface="B Zar" pitchFamily="2" charset="-78"/>
              </a:rPr>
              <a:t>، آب هایش سبک، بهداشتش سالم است. نزد سلطانش نیکخواهی چون شیخ علی بن حسن دیده می شوند. ولی دارد کم کم فساد بدانجا راه می یابد، </a:t>
            </a:r>
            <a:r>
              <a:rPr lang="fa-IR" sz="2000" b="1" dirty="0" smtClean="0">
                <a:solidFill>
                  <a:srgbClr val="FF0000"/>
                </a:solidFill>
                <a:cs typeface="B Zar" pitchFamily="2" charset="-78"/>
              </a:rPr>
              <a:t>رباخواری</a:t>
            </a:r>
            <a:r>
              <a:rPr lang="fa-IR" sz="2000" b="1" dirty="0" smtClean="0">
                <a:cs typeface="B Zar" pitchFamily="2" charset="-78"/>
              </a:rPr>
              <a:t> فراوان می گردد هرر بدکاره ای بدانسوی رهسپار می شود. من می ترسم هنگامی فرارسد که همانند عراق یا بدتر از آن شود اسلام از آنجا نیز رخت بر بندد](مقدسی، 381-382)</a:t>
            </a:r>
            <a:endParaRPr lang="en-US" sz="20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sz="2700" b="1" dirty="0" smtClean="0">
                <a:cs typeface="B Zar" pitchFamily="2" charset="-78"/>
              </a:rPr>
              <a:t>آغاز تاریخ روابط ایران و چین</a:t>
            </a:r>
            <a:r>
              <a:rPr lang="fa-IR" dirty="0" smtClean="0"/>
              <a: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pPr algn="r" rtl="1"/>
            <a:r>
              <a:rPr lang="fa-IR" b="1" dirty="0">
                <a:cs typeface="B Zar" pitchFamily="2" charset="-78"/>
              </a:rPr>
              <a:t>نخستین تماس میان دو دولت به سال 140 یا 141 پیش از میلاد بازمی‌گردد. </a:t>
            </a:r>
            <a:endParaRPr lang="fa-IR" b="1" dirty="0" smtClean="0">
              <a:cs typeface="B Zar" pitchFamily="2" charset="-78"/>
            </a:endParaRPr>
          </a:p>
          <a:p>
            <a:pPr algn="r" rtl="1"/>
            <a:endParaRPr lang="fa-IR" b="1" dirty="0">
              <a:cs typeface="B Zar" pitchFamily="2" charset="-78"/>
            </a:endParaRPr>
          </a:p>
          <a:p>
            <a:pPr algn="r" rtl="1"/>
            <a:r>
              <a:rPr lang="fa-IR" b="1" dirty="0" smtClean="0">
                <a:cs typeface="B Zar" pitchFamily="2" charset="-78"/>
              </a:rPr>
              <a:t>در </a:t>
            </a:r>
            <a:r>
              <a:rPr lang="fa-IR" b="1" dirty="0">
                <a:cs typeface="B Zar" pitchFamily="2" charset="-78"/>
              </a:rPr>
              <a:t>این زمان دودمان هان بر چین و اشکانیان بر ایران فرمان می‌راندند. </a:t>
            </a:r>
            <a:endParaRPr lang="fa-IR" b="1" dirty="0" smtClean="0">
              <a:cs typeface="B Zar" pitchFamily="2" charset="-78"/>
            </a:endParaRPr>
          </a:p>
          <a:p>
            <a:pPr algn="r" rtl="1"/>
            <a:endParaRPr lang="fa-IR" b="1" dirty="0">
              <a:cs typeface="B Zar" pitchFamily="2" charset="-78"/>
            </a:endParaRPr>
          </a:p>
          <a:p>
            <a:pPr algn="r" rtl="1"/>
            <a:r>
              <a:rPr lang="fa-IR" b="1" dirty="0" smtClean="0">
                <a:cs typeface="B Zar" pitchFamily="2" charset="-78"/>
              </a:rPr>
              <a:t>در </a:t>
            </a:r>
            <a:r>
              <a:rPr lang="fa-IR" b="1" dirty="0">
                <a:cs typeface="B Zar" pitchFamily="2" charset="-78"/>
              </a:rPr>
              <a:t>این زمان از یک سو دولت هان در آسیای مرکزی پیش‌روی کرده و اشکانیان نیز بلخ را </a:t>
            </a:r>
            <a:r>
              <a:rPr lang="fa-IR" b="1" dirty="0" smtClean="0">
                <a:cs typeface="B Zar" pitchFamily="2" charset="-78"/>
              </a:rPr>
              <a:t>گشوده ‌بودند</a:t>
            </a:r>
            <a:r>
              <a:rPr lang="fa-IR" b="1" dirty="0">
                <a:cs typeface="B Zar" pitchFamily="2" charset="-78"/>
              </a:rPr>
              <a:t>؛ ولی برخورد رسمی میان دو دولت چندین سال پس از آن رخ‌داد. </a:t>
            </a:r>
            <a:endParaRPr lang="fa-IR" b="1" dirty="0" smtClean="0">
              <a:cs typeface="B Zar" pitchFamily="2" charset="-78"/>
            </a:endParaRPr>
          </a:p>
          <a:p>
            <a:pPr algn="r" rtl="1"/>
            <a:endParaRPr lang="fa-IR" b="1" dirty="0">
              <a:cs typeface="B Zar" pitchFamily="2" charset="-78"/>
            </a:endParaRPr>
          </a:p>
          <a:p>
            <a:pPr algn="r" rtl="1"/>
            <a:r>
              <a:rPr lang="fa-IR" b="1" dirty="0" smtClean="0">
                <a:cs typeface="B Zar" pitchFamily="2" charset="-78"/>
              </a:rPr>
              <a:t>در </a:t>
            </a:r>
            <a:r>
              <a:rPr lang="fa-IR" b="1" dirty="0">
                <a:cs typeface="B Zar" pitchFamily="2" charset="-78"/>
              </a:rPr>
              <a:t>115 پیش از میلاد وو دی امپراتور چین به دلیل گشایش در داد و ستد و به ویژه در جستجوی رمه‌های </a:t>
            </a:r>
            <a:r>
              <a:rPr lang="fa-IR" b="1" dirty="0" smtClean="0">
                <a:cs typeface="B Zar" pitchFamily="2" charset="-78"/>
              </a:rPr>
              <a:t>اسب[</a:t>
            </a:r>
            <a:r>
              <a:rPr lang="fa-IR" b="1" dirty="0" smtClean="0">
                <a:solidFill>
                  <a:srgbClr val="FF0000"/>
                </a:solidFill>
                <a:cs typeface="B Zar" pitchFamily="2" charset="-78"/>
              </a:rPr>
              <a:t>اسبهای آسمانی/اسبهای فرغانه</a:t>
            </a:r>
            <a:r>
              <a:rPr lang="fa-IR" b="1" dirty="0" smtClean="0">
                <a:cs typeface="B Zar" pitchFamily="2" charset="-78"/>
              </a:rPr>
              <a:t>]</a:t>
            </a:r>
            <a:r>
              <a:rPr lang="fa-IR" b="1" dirty="0">
                <a:cs typeface="B Zar" pitchFamily="2" charset="-78"/>
              </a:rPr>
              <a:t> سفیری را به همراه پیشکش‌هایی به دربار مهرداد دوم اشکانی فرستاد.</a:t>
            </a:r>
            <a:endParaRPr lang="en-US" dirty="0">
              <a:cs typeface="B Zar" pitchFamily="2" charset="-78"/>
            </a:endParaRPr>
          </a:p>
          <a:p>
            <a:pPr algn="r" rtl="1"/>
            <a:r>
              <a:rPr lang="fa-IR" b="1" dirty="0">
                <a:cs typeface="B Zar" pitchFamily="2" charset="-78"/>
              </a:rPr>
              <a:t> </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1800" b="1" dirty="0" smtClean="0">
                <a:cs typeface="B Zar" pitchFamily="2" charset="-78"/>
              </a:rPr>
              <a:t>ماوراء النهر در سده هشتم هجری پس از حمله مغول</a:t>
            </a:r>
            <a:endParaRPr lang="en-US" sz="1800" b="1" dirty="0"/>
          </a:p>
        </p:txBody>
      </p:sp>
      <p:sp>
        <p:nvSpPr>
          <p:cNvPr id="3" name="Content Placeholder 2"/>
          <p:cNvSpPr>
            <a:spLocks noGrp="1"/>
          </p:cNvSpPr>
          <p:nvPr>
            <p:ph idx="1"/>
          </p:nvPr>
        </p:nvSpPr>
        <p:spPr/>
        <p:txBody>
          <a:bodyPr>
            <a:normAutofit/>
          </a:bodyPr>
          <a:lstStyle/>
          <a:p>
            <a:pPr algn="r" rtl="1"/>
            <a:r>
              <a:rPr lang="fa-IR" sz="2400" b="1" dirty="0" smtClean="0">
                <a:cs typeface="B Zar" pitchFamily="2" charset="-78"/>
              </a:rPr>
              <a:t>ماوراء النهر مملکتی بزرگ است از اقلیم چهارم ازو بلاد مشهورش بخارا و سمرقند و سغد و خجند و زرنوق و نور و کش و بدخشان و ترمذ و اشناس و بیکند و اسروشنه و اوزکن و اترار و چاچ و اسبیجاب و نسف و نخشب و طراز و فاراب و فناکت و در صور الاقالیم آمده که گویند در زمان ماقبل بخارا دیواری داشته که قطرش دوازده فرسنگ بوده و سغد مشهور است که از نزهات جهان بوده است از بخارا تا سمرقند هشت روزه راه است بر کنار آب باغ بباغ بوده است و اهل ماوراء النهر </a:t>
            </a:r>
            <a:r>
              <a:rPr lang="fa-IR" sz="2400" b="1" dirty="0" smtClean="0">
                <a:solidFill>
                  <a:srgbClr val="FF0000"/>
                </a:solidFill>
                <a:cs typeface="B Zar" pitchFamily="2" charset="-78"/>
              </a:rPr>
              <a:t>غریب دوست </a:t>
            </a:r>
            <a:r>
              <a:rPr lang="fa-IR" sz="2400" b="1" dirty="0" smtClean="0">
                <a:cs typeface="B Zar" pitchFamily="2" charset="-78"/>
              </a:rPr>
              <a:t>و صاحب مروت باشند و در آن ملک بقرب بیست هزار دیه و مزرعه بوده و در اکثرش </a:t>
            </a:r>
            <a:r>
              <a:rPr lang="fa-IR" sz="2400" b="1" dirty="0" smtClean="0">
                <a:solidFill>
                  <a:srgbClr val="FF0000"/>
                </a:solidFill>
                <a:cs typeface="B Zar" pitchFamily="2" charset="-78"/>
              </a:rPr>
              <a:t>مردم سپاهی و مسلح بوده اند </a:t>
            </a:r>
            <a:r>
              <a:rPr lang="fa-IR" sz="2400" b="1" dirty="0" smtClean="0">
                <a:cs typeface="B Zar" pitchFamily="2" charset="-78"/>
              </a:rPr>
              <a:t>و از کثرت مخالفت با کفار هرکس را با سلاح و زره لازم بوده است(نزهته القلوب، ص 261-262)  </a:t>
            </a:r>
            <a:endParaRPr lang="en-US" sz="2400"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b="1" dirty="0" smtClean="0">
                <a:cs typeface="B Zar" pitchFamily="2" charset="-78"/>
              </a:rPr>
              <a:t>فرغانه</a:t>
            </a:r>
            <a:endParaRPr lang="en-US" sz="2400" b="1" dirty="0"/>
          </a:p>
        </p:txBody>
      </p:sp>
      <p:sp>
        <p:nvSpPr>
          <p:cNvPr id="3" name="Content Placeholder 2"/>
          <p:cNvSpPr>
            <a:spLocks noGrp="1"/>
          </p:cNvSpPr>
          <p:nvPr>
            <p:ph idx="1"/>
          </p:nvPr>
        </p:nvSpPr>
        <p:spPr/>
        <p:txBody>
          <a:bodyPr>
            <a:normAutofit/>
          </a:bodyPr>
          <a:lstStyle/>
          <a:p>
            <a:pPr algn="r" rtl="1"/>
            <a:r>
              <a:rPr lang="fa-IR" sz="2400" b="1" dirty="0" smtClean="0">
                <a:cs typeface="B Zar" pitchFamily="2" charset="-78"/>
              </a:rPr>
              <a:t>فرغانه ناحیتیست آبادان و بزرگ و با نعمتهای بسیار، و اندر وی کوه بسیار و دشت و شهرها و آبهاء روان و </a:t>
            </a:r>
            <a:r>
              <a:rPr lang="fa-IR" sz="2400" b="1" dirty="0" smtClean="0">
                <a:solidFill>
                  <a:srgbClr val="FF0000"/>
                </a:solidFill>
                <a:cs typeface="B Zar" pitchFamily="2" charset="-78"/>
              </a:rPr>
              <a:t>در ترکستانست </a:t>
            </a:r>
            <a:r>
              <a:rPr lang="fa-IR" sz="2400" b="1" dirty="0" smtClean="0">
                <a:cs typeface="B Zar" pitchFamily="2" charset="-78"/>
              </a:rPr>
              <a:t>و آنجا </a:t>
            </a:r>
            <a:r>
              <a:rPr lang="fa-IR" sz="2400" b="1" dirty="0" smtClean="0">
                <a:solidFill>
                  <a:srgbClr val="FF0000"/>
                </a:solidFill>
                <a:cs typeface="B Zar" pitchFamily="2" charset="-78"/>
              </a:rPr>
              <a:t>برده</a:t>
            </a:r>
            <a:r>
              <a:rPr lang="fa-IR" sz="2400" b="1" dirty="0" smtClean="0">
                <a:cs typeface="B Zar" pitchFamily="2" charset="-78"/>
              </a:rPr>
              <a:t> بسیار افتد ترک و اندر کوهاء وی معدن زر و سیمست بسیار و معدن مس و سرب و نوشادر و سیماب و چراغ سنگ و سنگ پای زهر و سنگ مغناطیس و داروهاء بسیارست، و ازو طبرخون خیزد و گیاهایی کی اندر داروهاء عجیب بسیارست و ملوک فرغانه اندر قدیم از ملوک اطراف بودندی و ایشان را دهقان خواندندی. (حدود العالم، ص 112 ) </a:t>
            </a:r>
            <a:endParaRPr lang="en-US" sz="2400" b="1" dirty="0" smtClean="0">
              <a:cs typeface="B Zar" pitchFamily="2" charset="-78"/>
            </a:endParaRPr>
          </a:p>
          <a:p>
            <a:pPr algn="r" rtl="1"/>
            <a:r>
              <a:rPr lang="fa-IR" sz="2400" b="1" dirty="0" smtClean="0">
                <a:cs typeface="B Zar" pitchFamily="2" charset="-78"/>
              </a:rPr>
              <a:t>گفتم ز کجایی تو، تسخر زد و گفت ای جان</a:t>
            </a:r>
          </a:p>
          <a:p>
            <a:pPr algn="r" rtl="1"/>
            <a:r>
              <a:rPr lang="fa-IR" sz="2400" b="1" dirty="0" smtClean="0">
                <a:cs typeface="B Zar" pitchFamily="2" charset="-78"/>
              </a:rPr>
              <a:t>نیمیم ز ترکستان، نیمیم ز فرغانه</a:t>
            </a:r>
          </a:p>
          <a:p>
            <a:pPr algn="r" rtl="1"/>
            <a:r>
              <a:rPr lang="fa-IR" sz="2400" b="1" dirty="0" smtClean="0">
                <a:cs typeface="B Zar" pitchFamily="2" charset="-78"/>
              </a:rPr>
              <a:t>(مولوی بلخی)</a:t>
            </a:r>
            <a:endParaRPr lang="en-US" sz="2400"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وادی فرغانه </a:t>
            </a:r>
            <a:r>
              <a:rPr lang="en-US" sz="2400" b="1" dirty="0" err="1" smtClean="0">
                <a:latin typeface="Times New Roman" pitchFamily="18" charset="0"/>
                <a:cs typeface="Times New Roman" pitchFamily="18" charset="0"/>
              </a:rPr>
              <a:t>Farghana</a:t>
            </a:r>
            <a:r>
              <a:rPr lang="en-US" sz="2400" b="1" dirty="0" smtClean="0">
                <a:latin typeface="Times New Roman" pitchFamily="18" charset="0"/>
                <a:cs typeface="Times New Roman" pitchFamily="18" charset="0"/>
              </a:rPr>
              <a:t> Valley</a:t>
            </a:r>
            <a:endParaRPr lang="en-US" sz="2400" b="1" dirty="0">
              <a:latin typeface="Times New Roman" pitchFamily="18" charset="0"/>
              <a:cs typeface="Times New Roman" pitchFamily="18" charset="0"/>
            </a:endParaRPr>
          </a:p>
        </p:txBody>
      </p:sp>
      <p:pic>
        <p:nvPicPr>
          <p:cNvPr id="4" name="Content Placeholder 3" descr="ngb_ferghana_valleymap_urbanfarm.png"/>
          <p:cNvPicPr>
            <a:picLocks noGrp="1" noChangeAspect="1"/>
          </p:cNvPicPr>
          <p:nvPr>
            <p:ph idx="1"/>
          </p:nvPr>
        </p:nvPicPr>
        <p:blipFill>
          <a:blip r:embed="rId2" cstate="print"/>
          <a:stretch>
            <a:fillRect/>
          </a:stretch>
        </p:blipFill>
        <p:spPr>
          <a:xfrm>
            <a:off x="457200" y="1620985"/>
            <a:ext cx="8229600" cy="448439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سغد</a:t>
            </a:r>
            <a:endParaRPr lang="en-US" sz="2400" b="1" dirty="0">
              <a:cs typeface="B Zar" pitchFamily="2" charset="-78"/>
            </a:endParaRPr>
          </a:p>
        </p:txBody>
      </p:sp>
      <p:sp>
        <p:nvSpPr>
          <p:cNvPr id="3" name="Content Placeholder 2"/>
          <p:cNvSpPr>
            <a:spLocks noGrp="1"/>
          </p:cNvSpPr>
          <p:nvPr>
            <p:ph idx="1"/>
          </p:nvPr>
        </p:nvSpPr>
        <p:spPr/>
        <p:txBody>
          <a:bodyPr>
            <a:normAutofit fontScale="92500" lnSpcReduction="20000"/>
          </a:bodyPr>
          <a:lstStyle/>
          <a:p>
            <a:pPr algn="r" rtl="1"/>
            <a:r>
              <a:rPr lang="fa-IR" sz="2600" b="1" dirty="0" smtClean="0">
                <a:cs typeface="B Zar" pitchFamily="2" charset="-78"/>
              </a:rPr>
              <a:t>ایالت سغد که همان سغدینای قدیم باشد شامل سرزمین خرم و حاصلخیزی است که میان رود جیحون و سیحون واقع گردیده از آبهای زرافشان یعنی رود سغد که شهرهای سمرقند و بخارا در ساحل آن واقع اند و همچنین از رودی که از کنار دو شهر «کش» و «نخشب» می گذرد مشروب می گردد. </a:t>
            </a:r>
          </a:p>
          <a:p>
            <a:pPr algn="r" rtl="1"/>
            <a:r>
              <a:rPr lang="fa-IR" sz="2600" b="1" dirty="0" smtClean="0">
                <a:cs typeface="B Zar" pitchFamily="2" charset="-78"/>
              </a:rPr>
              <a:t>این دو رود به مردابها یا دریاچه های کم عمقی که در بیابان باختری خوارزم واقع اند می ریزند، با این همه بهتر است سغد را بر ولایات سمرقند اطلاق کنیم زیرا بخارا و نخشب هر کدام ولایتی جدا گانه دارند.</a:t>
            </a:r>
            <a:endParaRPr lang="en-US" sz="2600" b="1" dirty="0" smtClean="0">
              <a:cs typeface="B Zar" pitchFamily="2" charset="-78"/>
            </a:endParaRPr>
          </a:p>
          <a:p>
            <a:pPr algn="r" rtl="1"/>
            <a:r>
              <a:rPr lang="fa-IR" sz="2600" b="1" dirty="0" smtClean="0">
                <a:cs typeface="B Zar" pitchFamily="2" charset="-78"/>
              </a:rPr>
              <a:t>سغد یکی از جناب اربعه دنیا محسوب می شد. اوج و شکوه و جلال آن در نیمه دوم قرن سوم در زمان فرمانروائی امرای سامانی بود ولی آبادی و پر مایگی بی همتای آن تا یک قرن بعد همچنان پایدار ماند.</a:t>
            </a:r>
            <a:endParaRPr lang="en-US" sz="2600" b="1" dirty="0" smtClean="0">
              <a:cs typeface="B Zar" pitchFamily="2" charset="-78"/>
            </a:endParaRPr>
          </a:p>
          <a:p>
            <a:pPr algn="r" rtl="1"/>
            <a:r>
              <a:rPr lang="fa-IR" sz="2600" b="1" dirty="0" smtClean="0">
                <a:cs typeface="B Zar" pitchFamily="2" charset="-78"/>
              </a:rPr>
              <a:t>بزرگترین شهر های سغد، سمرقند و بخارا بود که اولی مرکز سیاسی و دومی مرکز دینی آن اقلیم بشمار می آمد ولی هر دو از حیث اهمیت برابر بودند و کرسی ایالت محسوب می شدند(لسترنج، 491-492).   </a:t>
            </a:r>
            <a:endParaRPr lang="en-US" sz="2600" b="1" dirty="0" smtClean="0">
              <a:cs typeface="B Zar" pitchFamily="2" charset="-78"/>
            </a:endParaRPr>
          </a:p>
          <a:p>
            <a:pPr algn="r" rtl="1"/>
            <a:endParaRPr lang="en-US" dirty="0">
              <a:cs typeface="B Zar" pitchFamily="2"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dirty="0" smtClean="0">
                <a:cs typeface="B Zar" pitchFamily="2" charset="-78"/>
              </a:rPr>
              <a:t>سغدی ها هنگام اهدای هدایا به داریوش هخامنشی، </a:t>
            </a:r>
            <a:br>
              <a:rPr lang="fa-IR" sz="2400" dirty="0" smtClean="0">
                <a:cs typeface="B Zar" pitchFamily="2" charset="-78"/>
              </a:rPr>
            </a:br>
            <a:r>
              <a:rPr lang="fa-IR" sz="2400" dirty="0" smtClean="0">
                <a:cs typeface="B Zar" pitchFamily="2" charset="-78"/>
              </a:rPr>
              <a:t>در نگاره تخت جمشید، سده پنج پیش از میلاد  </a:t>
            </a:r>
            <a:endParaRPr lang="en-US" sz="2400" dirty="0">
              <a:cs typeface="B Zar" pitchFamily="2" charset="-78"/>
            </a:endParaRPr>
          </a:p>
        </p:txBody>
      </p:sp>
      <p:pic>
        <p:nvPicPr>
          <p:cNvPr id="4" name="Content Placeholder 3" descr="Sogdians on an Achaemenid Persian relief from the Apadana of Persepolis, offering tributary gifts to the Persian king Darius I, 5th century BC.jpg"/>
          <p:cNvPicPr>
            <a:picLocks noGrp="1" noChangeAspect="1"/>
          </p:cNvPicPr>
          <p:nvPr>
            <p:ph idx="1"/>
          </p:nvPr>
        </p:nvPicPr>
        <p:blipFill>
          <a:blip r:embed="rId2" cstate="print"/>
          <a:stretch>
            <a:fillRect/>
          </a:stretch>
        </p:blipFill>
        <p:spPr>
          <a:xfrm>
            <a:off x="457199" y="1857364"/>
            <a:ext cx="8316839" cy="3969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سمرقند</a:t>
            </a:r>
            <a:endParaRPr lang="en-US" sz="2400" b="1" dirty="0"/>
          </a:p>
        </p:txBody>
      </p:sp>
      <p:sp>
        <p:nvSpPr>
          <p:cNvPr id="3" name="Content Placeholder 2"/>
          <p:cNvSpPr>
            <a:spLocks noGrp="1"/>
          </p:cNvSpPr>
          <p:nvPr>
            <p:ph idx="1"/>
          </p:nvPr>
        </p:nvSpPr>
        <p:spPr/>
        <p:txBody>
          <a:bodyPr>
            <a:normAutofit/>
          </a:bodyPr>
          <a:lstStyle/>
          <a:p>
            <a:pPr algn="r" rtl="1"/>
            <a:r>
              <a:rPr lang="fa-IR" sz="2800" b="1" dirty="0" smtClean="0">
                <a:cs typeface="B Zar" pitchFamily="2" charset="-78"/>
              </a:rPr>
              <a:t>سمرقند شهری بزرگست و آبادان است و با نعمت بسیار و جای بازرگانان همه جهان است و و را شهرستانست و قهندزست و ربض است و از بالای بام بازارشان یکی جوی آب روانست از ارزیر و آب از کوه بیاورده و اندئر وی خانگاه مانویانست و ایشانرا نغوشاک خوانند و </a:t>
            </a:r>
            <a:r>
              <a:rPr lang="fa-IR" sz="2800" b="1" dirty="0" smtClean="0">
                <a:solidFill>
                  <a:srgbClr val="FF0000"/>
                </a:solidFill>
                <a:cs typeface="B Zar" pitchFamily="2" charset="-78"/>
              </a:rPr>
              <a:t>از وی کاغذ خیزد کی بهمه جهان برند</a:t>
            </a:r>
            <a:r>
              <a:rPr lang="fa-IR" sz="2800" b="1" dirty="0" smtClean="0">
                <a:cs typeface="B Zar" pitchFamily="2" charset="-78"/>
              </a:rPr>
              <a:t> و رشته قنب خیزد و رود بخارا بر در سمرقند بگذرد (حدود العالم، ص .108)</a:t>
            </a:r>
            <a:endParaRPr lang="en-US" sz="2800" b="1" dirty="0">
              <a:cs typeface="B Zar" pitchFamily="2"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سمرقند در سدة چهارم هجری</a:t>
            </a:r>
            <a:endParaRPr lang="en-US" sz="2400" dirty="0"/>
          </a:p>
        </p:txBody>
      </p:sp>
      <p:sp>
        <p:nvSpPr>
          <p:cNvPr id="3" name="Content Placeholder 2"/>
          <p:cNvSpPr>
            <a:spLocks noGrp="1"/>
          </p:cNvSpPr>
          <p:nvPr>
            <p:ph idx="1"/>
          </p:nvPr>
        </p:nvSpPr>
        <p:spPr/>
        <p:txBody>
          <a:bodyPr>
            <a:normAutofit lnSpcReduction="10000"/>
          </a:bodyPr>
          <a:lstStyle/>
          <a:p>
            <a:pPr algn="r" rtl="1"/>
            <a:r>
              <a:rPr lang="fa-IR" sz="2400" b="1" dirty="0" smtClean="0">
                <a:cs typeface="B Zar" pitchFamily="2" charset="-78"/>
              </a:rPr>
              <a:t>در کرانه رودخانه در میان سمرقند شهرکی با چهار دروازه هست </a:t>
            </a:r>
            <a:r>
              <a:rPr lang="fa-IR" sz="2400" b="1" dirty="0" smtClean="0">
                <a:solidFill>
                  <a:srgbClr val="FF0000"/>
                </a:solidFill>
                <a:cs typeface="B Zar" pitchFamily="2" charset="-78"/>
              </a:rPr>
              <a:t>دروازة چین، </a:t>
            </a:r>
            <a:r>
              <a:rPr lang="fa-IR" sz="2400" b="1" dirty="0" smtClean="0">
                <a:cs typeface="B Zar" pitchFamily="2" charset="-78"/>
              </a:rPr>
              <a:t>دروازة نوبهار، دروازة بخارا، دروازة کش[تا آنجا که دانسته ام] ربض هشت کوی دارد به نامهای: درب غداوه، اشبسک، سوخشین، افشینه، کوهک، ورسنین، دیو دد، فرخ شید. </a:t>
            </a:r>
          </a:p>
          <a:p>
            <a:pPr algn="r" rtl="1"/>
            <a:r>
              <a:rPr lang="fa-IR" sz="2400" b="1" dirty="0" smtClean="0">
                <a:cs typeface="B Zar" pitchFamily="2" charset="-78"/>
              </a:rPr>
              <a:t>ساختمانها از گل و چوبست[خاکش خشک ولی هوایش سالم و با بیگانه سازگار است. مردم آن مردانگی و گذشت دارند. من فقیران دوره گرد را دیدم که ایشان را می ستودند و کسانی را که سمرقندیان را تخطئه می کردند]. آبادترین جای شهر راس الطاق است. </a:t>
            </a:r>
          </a:p>
          <a:p>
            <a:pPr algn="r" rtl="1"/>
            <a:r>
              <a:rPr lang="fa-IR" sz="2400" b="1" dirty="0" smtClean="0">
                <a:cs typeface="B Zar" pitchFamily="2" charset="-78"/>
              </a:rPr>
              <a:t>جامع در شهرک نزدیک کهندژ است و بیشتر بازارها در حومه اند. دور شهر خندقی هست، آب در جویی سربین از روی خندق گذشته به شهرک می آید[زمستان سرد و تابستان بهشت است. هوای خوب، میوه بسیار گردشگاه های زیبا دارد. (مقدسی، 401-403)</a:t>
            </a:r>
            <a:endParaRPr lang="en-US" sz="2400" b="1" dirty="0">
              <a:cs typeface="B Zar" pitchFamily="2" charset="-7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800" b="1" dirty="0" smtClean="0">
                <a:cs typeface="B Zar" pitchFamily="2" charset="-78"/>
              </a:rPr>
              <a:t>بخارا در سدة چهارم هجری</a:t>
            </a:r>
            <a:r>
              <a:rPr lang="fa-IR" dirty="0" smtClean="0"/>
              <a:t> </a:t>
            </a:r>
            <a:endParaRPr lang="en-US" dirty="0"/>
          </a:p>
        </p:txBody>
      </p:sp>
      <p:sp>
        <p:nvSpPr>
          <p:cNvPr id="3" name="Content Placeholder 2"/>
          <p:cNvSpPr>
            <a:spLocks noGrp="1"/>
          </p:cNvSpPr>
          <p:nvPr>
            <p:ph idx="1"/>
          </p:nvPr>
        </p:nvSpPr>
        <p:spPr/>
        <p:txBody>
          <a:bodyPr>
            <a:normAutofit fontScale="92500" lnSpcReduction="10000"/>
          </a:bodyPr>
          <a:lstStyle/>
          <a:p>
            <a:pPr algn="r" rtl="1"/>
            <a:r>
              <a:rPr lang="fa-IR" sz="2200" b="1" dirty="0" smtClean="0">
                <a:cs typeface="B Zar" pitchFamily="2" charset="-78"/>
              </a:rPr>
              <a:t>بخارا شهری بزرگست و آبادانترین شهریست اندر ماوراء النهر و مستقر ملک مشرقست و جایی نمناکست و بسیار میوها و با ابهای روان و مردما وی تیراندازند و غازی پیشه و ازو بساط و فرش و مصلی نماز خیزد نیکو و پشمین و شوره خیزد کی بجایها ببرند و حدود بخارا دوازده فرسنگ اندر دوازده فرسنگست و دیواری بگرد این همه درکشیده بیک پاره و همه رباطها و دهها از اندرون این دیوار است(حدود العالم، 106)</a:t>
            </a:r>
          </a:p>
          <a:p>
            <a:pPr algn="r" rtl="1"/>
            <a:r>
              <a:rPr lang="fa-IR" sz="2400" b="1" dirty="0" smtClean="0">
                <a:cs typeface="B Zar" pitchFamily="2" charset="-78"/>
              </a:rPr>
              <a:t>بخارا خوره ای است نه چندان بزرگ ولی آباد و نیکو است. گرد پنج شهر آن زمین بایر و دیه وامانده دیده نمی شود. نام قصبه آن نموجکث می باشد. از شهرهای [درون دیوار آن] طراویس، زندونه، بمحکث، خجادی، مغکا است [و آنچه برون آن است]،  بیکند[زنکرا] خرغانکث، خدیمنکن، عروان[گردان] بخسون، سیکث، جرغز، سیشکث، اریامیثین، ورخشی، وزرمیثن[رامثنیه و دیهایش که از بسیاری شهرها بزرگترند: برانی[ورذانه] افشنه، اودنه، اورذانه، خرع، سیجکث، غجدوان، ارزنکز، انکنه، و چیزی از شهر بودن کم ندارند، جز داشتن منبر[سبب ممانعت دولت عرب از گذاردن منبر، لزوم کم کردن جزیه و در آوردن آن به صورت خراج است].(مقدسی، 386)</a:t>
            </a:r>
            <a:endParaRPr lang="en-US" sz="2400" b="1" dirty="0" smtClean="0">
              <a:cs typeface="B Zar" pitchFamily="2" charset="-78"/>
            </a:endParaRPr>
          </a:p>
          <a:p>
            <a:pPr algn="r" rtl="1"/>
            <a:endParaRPr lang="en-US" sz="2200" b="1" dirty="0" smtClean="0">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Zar" pitchFamily="2" charset="-78"/>
              </a:rPr>
              <a:t>مرو</a:t>
            </a:r>
            <a:endParaRPr lang="en-US" dirty="0">
              <a:cs typeface="B Zar" pitchFamily="2" charset="-78"/>
            </a:endParaRPr>
          </a:p>
        </p:txBody>
      </p:sp>
      <p:sp>
        <p:nvSpPr>
          <p:cNvPr id="3" name="Content Placeholder 2"/>
          <p:cNvSpPr>
            <a:spLocks noGrp="1"/>
          </p:cNvSpPr>
          <p:nvPr>
            <p:ph idx="1"/>
          </p:nvPr>
        </p:nvSpPr>
        <p:spPr/>
        <p:txBody>
          <a:bodyPr>
            <a:normAutofit/>
          </a:bodyPr>
          <a:lstStyle/>
          <a:p>
            <a:pPr algn="r" rtl="1"/>
            <a:r>
              <a:rPr lang="fa-IR" sz="2000" b="1" dirty="0" smtClean="0">
                <a:cs typeface="B Zar" pitchFamily="2" charset="-78"/>
              </a:rPr>
              <a:t>مرو خوره ای است کهن، که اسکندر مقدومی آن را پایه نهاد. از ابن عباس آورده اند که گفت: چه خوب شهری است مرو، ذوالقرنین آنرا بساخت، عزیر(نام پیغمبر افسانه ای جهودان) در آن نمازگزارد جویهایش برکت را با خود می آورند، هیچ در آنجا نیست مگر فرشته ای که با شمشیر آهخته بر سر آن ایستاده شر را از آن دور می سازد. </a:t>
            </a:r>
          </a:p>
          <a:p>
            <a:pPr algn="r" rtl="1"/>
            <a:r>
              <a:rPr lang="fa-IR" sz="2000" b="1" dirty="0" smtClean="0">
                <a:cs typeface="B Zar" pitchFamily="2" charset="-78"/>
              </a:rPr>
              <a:t>از قنتاده نیز در تفسیر آیت لتنذر ام القری و من حولها گفته است: ام القری (مادر شهر) در حجاز مکه و در خراسان مرو است. </a:t>
            </a:r>
          </a:p>
          <a:p>
            <a:pPr algn="r" rtl="1"/>
            <a:r>
              <a:rPr lang="fa-IR" sz="2000" b="1" dirty="0" smtClean="0">
                <a:cs typeface="B Zar" pitchFamily="2" charset="-78"/>
              </a:rPr>
              <a:t>هنگامی که تهمورث خواست کهندژ قصبه آن را بسازد، نخست </a:t>
            </a:r>
            <a:r>
              <a:rPr lang="fa-IR" sz="2000" b="1" dirty="0" smtClean="0">
                <a:solidFill>
                  <a:srgbClr val="FF0000"/>
                </a:solidFill>
                <a:cs typeface="B Zar" pitchFamily="2" charset="-78"/>
              </a:rPr>
              <a:t>بازاری بساخت که همه نیازمندیها را در بر می داشت، </a:t>
            </a:r>
            <a:r>
              <a:rPr lang="fa-IR" sz="2000" b="1" dirty="0" smtClean="0">
                <a:cs typeface="B Zar" pitchFamily="2" charset="-78"/>
              </a:rPr>
              <a:t>پس هر شبانه روز که می گذشت کارگر همه مزد خود را پای خوراک و پوشاک خود و خانواده اش می داد. پس چون کار بپایان رسیدهمة هزینه یک هزار درم شده بود. </a:t>
            </a:r>
            <a:endParaRPr lang="en-US" sz="2000" b="1" dirty="0" smtClean="0">
              <a:cs typeface="B Zar"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ervturkmenistan (1).jpg"/>
          <p:cNvPicPr>
            <a:picLocks noGrp="1" noChangeAspect="1"/>
          </p:cNvPicPr>
          <p:nvPr>
            <p:ph idx="1"/>
          </p:nvPr>
        </p:nvPicPr>
        <p:blipFill>
          <a:blip r:embed="rId2" cstate="print"/>
          <a:stretch>
            <a:fillRect/>
          </a:stretch>
        </p:blipFill>
        <p:spPr>
          <a:xfrm>
            <a:off x="428596" y="1000108"/>
            <a:ext cx="8417145" cy="563883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5626121"/>
          </a:xfrm>
        </p:spPr>
        <p:txBody>
          <a:bodyPr>
            <a:normAutofit fontScale="92500" lnSpcReduction="20000"/>
          </a:bodyPr>
          <a:lstStyle/>
          <a:p>
            <a:pPr algn="r" rtl="1">
              <a:buNone/>
            </a:pPr>
            <a:r>
              <a:rPr lang="fa-IR" sz="1800" b="1" dirty="0" smtClean="0">
                <a:cs typeface="B Zar" pitchFamily="2" charset="-78"/>
              </a:rPr>
              <a:t>اسبهای آسمانی می آیند</a:t>
            </a:r>
          </a:p>
          <a:p>
            <a:pPr algn="r" rtl="1">
              <a:buNone/>
            </a:pPr>
            <a:r>
              <a:rPr lang="fa-IR" sz="1800" b="1" dirty="0" smtClean="0">
                <a:cs typeface="B Zar" pitchFamily="2" charset="-78"/>
              </a:rPr>
              <a:t>می آیند از غرب دور، </a:t>
            </a:r>
          </a:p>
          <a:p>
            <a:pPr algn="r" rtl="1">
              <a:buNone/>
            </a:pPr>
            <a:r>
              <a:rPr lang="fa-IR" sz="1800" b="1" dirty="0" smtClean="0">
                <a:cs typeface="B Zar" pitchFamily="2" charset="-78"/>
              </a:rPr>
              <a:t>آنها از شنهای روان می گذرند و می آیند</a:t>
            </a:r>
          </a:p>
          <a:p>
            <a:pPr algn="r" rtl="1">
              <a:buNone/>
            </a:pPr>
            <a:r>
              <a:rPr lang="fa-IR" sz="1800" b="1" dirty="0" smtClean="0">
                <a:cs typeface="B Zar" pitchFamily="2" charset="-78"/>
              </a:rPr>
              <a:t>چرا که بر بر ها دیگر تسخیر شده اند.</a:t>
            </a:r>
          </a:p>
          <a:p>
            <a:pPr algn="r" rtl="1">
              <a:buNone/>
            </a:pPr>
            <a:r>
              <a:rPr lang="fa-IR" sz="1800" b="1" dirty="0" smtClean="0">
                <a:cs typeface="B Zar" pitchFamily="2" charset="-78"/>
              </a:rPr>
              <a:t>اسبهای آسمانی می آیند،</a:t>
            </a:r>
          </a:p>
          <a:p>
            <a:pPr algn="r" rtl="1">
              <a:buNone/>
            </a:pPr>
            <a:r>
              <a:rPr lang="fa-IR" sz="1800" b="1" dirty="0" smtClean="0">
                <a:cs typeface="B Zar" pitchFamily="2" charset="-78"/>
              </a:rPr>
              <a:t>آنک از آبهای یک ابگیر بیرون می آیند</a:t>
            </a:r>
          </a:p>
          <a:p>
            <a:pPr algn="r" rtl="1">
              <a:buNone/>
            </a:pPr>
            <a:r>
              <a:rPr lang="fa-IR" sz="1800" b="1" dirty="0" smtClean="0">
                <a:cs typeface="B Zar" pitchFamily="2" charset="-78"/>
              </a:rPr>
              <a:t>دو رأسشانپشتی بسان ببر دارند</a:t>
            </a:r>
          </a:p>
          <a:p>
            <a:pPr algn="r" rtl="1">
              <a:buNone/>
            </a:pPr>
            <a:r>
              <a:rPr lang="fa-IR" sz="1800" b="1" dirty="0" smtClean="0">
                <a:cs typeface="B Zar" pitchFamily="2" charset="-78"/>
              </a:rPr>
              <a:t>می توانند خود را بسان ارواح بنمایانند</a:t>
            </a:r>
          </a:p>
          <a:p>
            <a:pPr algn="r" rtl="1">
              <a:buNone/>
            </a:pPr>
            <a:r>
              <a:rPr lang="fa-IR" sz="1800" b="1" dirty="0" smtClean="0">
                <a:cs typeface="B Zar" pitchFamily="2" charset="-78"/>
              </a:rPr>
              <a:t>اسبهای آسمانی می آیند، </a:t>
            </a:r>
          </a:p>
          <a:p>
            <a:pPr algn="r" rtl="1">
              <a:buNone/>
            </a:pPr>
            <a:r>
              <a:rPr lang="fa-IR" sz="1800" b="1" dirty="0" smtClean="0">
                <a:cs typeface="B Zar" pitchFamily="2" charset="-78"/>
              </a:rPr>
              <a:t>از برهوتی بی چراگاه،</a:t>
            </a:r>
          </a:p>
          <a:p>
            <a:pPr algn="r" rtl="1">
              <a:buNone/>
            </a:pPr>
            <a:r>
              <a:rPr lang="fa-IR" sz="1800" b="1" dirty="0" smtClean="0">
                <a:cs typeface="B Zar" pitchFamily="2" charset="-78"/>
              </a:rPr>
              <a:t>که هزاران فرسنگ می پاید، از راه جادة شرق، اسبهای آسمانی می آیند.</a:t>
            </a:r>
          </a:p>
          <a:p>
            <a:pPr algn="r" rtl="1">
              <a:buNone/>
            </a:pPr>
            <a:r>
              <a:rPr lang="fa-IR" sz="1800" b="1" dirty="0" smtClean="0">
                <a:cs typeface="B Zar" pitchFamily="2" charset="-78"/>
              </a:rPr>
              <a:t>تا فرصت هست دروازه ها را باز گشا</a:t>
            </a:r>
          </a:p>
          <a:p>
            <a:pPr algn="r" rtl="1">
              <a:buNone/>
            </a:pPr>
            <a:r>
              <a:rPr lang="fa-IR" sz="1800" b="1" dirty="0" smtClean="0">
                <a:cs typeface="B Zar" pitchFamily="2" charset="-78"/>
              </a:rPr>
              <a:t>آنها مرا[ به احتمال زیاد امپراتور وو] به بالا</a:t>
            </a:r>
          </a:p>
          <a:p>
            <a:pPr algn="r" rtl="1">
              <a:buNone/>
            </a:pPr>
            <a:r>
              <a:rPr lang="fa-IR" sz="1800" b="1" dirty="0" smtClean="0">
                <a:cs typeface="B Zar" pitchFamily="2" charset="-78"/>
              </a:rPr>
              <a:t>و کوه مقدس کونلون رهنمون خواهند شد.</a:t>
            </a:r>
          </a:p>
          <a:p>
            <a:pPr algn="r" rtl="1">
              <a:buNone/>
            </a:pPr>
            <a:r>
              <a:rPr lang="fa-IR" sz="1800" b="1" dirty="0" smtClean="0">
                <a:cs typeface="B Zar" pitchFamily="2" charset="-78"/>
              </a:rPr>
              <a:t>اسبهای آسمانی آمده اند</a:t>
            </a:r>
          </a:p>
          <a:p>
            <a:pPr algn="r" rtl="1">
              <a:buNone/>
            </a:pPr>
            <a:r>
              <a:rPr lang="fa-IR" sz="1800" b="1" dirty="0" smtClean="0">
                <a:cs typeface="B Zar" pitchFamily="2" charset="-78"/>
              </a:rPr>
              <a:t>و اژدها بدنبالشان</a:t>
            </a:r>
          </a:p>
          <a:p>
            <a:pPr algn="r" rtl="1">
              <a:buNone/>
            </a:pPr>
            <a:r>
              <a:rPr lang="fa-IR" sz="1800" b="1" dirty="0" smtClean="0">
                <a:cs typeface="B Zar" pitchFamily="2" charset="-78"/>
              </a:rPr>
              <a:t>من به دروازه های عرش خواهم رسید</a:t>
            </a:r>
          </a:p>
          <a:p>
            <a:pPr algn="r" rtl="1">
              <a:buNone/>
            </a:pPr>
            <a:r>
              <a:rPr lang="fa-IR" sz="1800" b="1" dirty="0" smtClean="0">
                <a:cs typeface="B Zar" pitchFamily="2" charset="-78"/>
              </a:rPr>
              <a:t>من کوشک یزدان را خواهد دید</a:t>
            </a:r>
          </a:p>
          <a:p>
            <a:pPr indent="0" algn="r" rtl="1">
              <a:buNone/>
            </a:pPr>
            <a:r>
              <a:rPr lang="fa-IR" sz="1800" b="1" i="1" dirty="0" smtClean="0">
                <a:solidFill>
                  <a:srgbClr val="FF0000"/>
                </a:solidFill>
                <a:cs typeface="B Zar" pitchFamily="2" charset="-78"/>
              </a:rPr>
              <a:t>اسبهای آسمانی در این سرود چینی حدود 110 سال پیش از میلاد ستایش شده اند، از نژاد اسبهایی با شکوه هستند که در قلب آسیای میانه در ناحیة فرغانه، نزدیک شرقی ترین نقاط فتوحات اسکندر، پرورش می یافتند</a:t>
            </a:r>
          </a:p>
          <a:p>
            <a:pPr algn="r" rtl="1">
              <a:buNone/>
            </a:pPr>
            <a:endParaRPr lang="fa-IR" sz="1800" b="1" dirty="0" smtClean="0">
              <a:cs typeface="B Zar" pitchFamily="2" charset="-78"/>
            </a:endParaRPr>
          </a:p>
          <a:p>
            <a:pPr algn="r" rtl="1">
              <a:buNone/>
            </a:pPr>
            <a:endParaRPr lang="fa-IR" sz="1800" b="1" dirty="0" smtClean="0">
              <a:cs typeface="B Zar" pitchFamily="2" charset="-78"/>
            </a:endParaRPr>
          </a:p>
          <a:p>
            <a:pPr algn="r" rtl="1"/>
            <a:endParaRPr lang="fa-IR" sz="1800" b="1" dirty="0" smtClean="0">
              <a:cs typeface="B Zar" pitchFamily="2" charset="-78"/>
            </a:endParaRPr>
          </a:p>
          <a:p>
            <a:pPr algn="r" rtl="1"/>
            <a:endParaRPr lang="en-US" dirty="0">
              <a:cs typeface="B Zar" pitchFamily="2" charset="-7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rv Castle.jpg"/>
          <p:cNvPicPr>
            <a:picLocks noGrp="1" noChangeAspect="1"/>
          </p:cNvPicPr>
          <p:nvPr>
            <p:ph idx="1"/>
          </p:nvPr>
        </p:nvPicPr>
        <p:blipFill>
          <a:blip r:embed="rId2" cstate="print"/>
          <a:stretch>
            <a:fillRect/>
          </a:stretch>
        </p:blipFill>
        <p:spPr>
          <a:xfrm>
            <a:off x="275251" y="785794"/>
            <a:ext cx="8610230" cy="571504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مرو در سدة چهارم هجری</a:t>
            </a:r>
            <a:endParaRPr lang="en-US" sz="2400" b="1" dirty="0">
              <a:cs typeface="B Zar" pitchFamily="2" charset="-78"/>
            </a:endParaRPr>
          </a:p>
        </p:txBody>
      </p:sp>
      <p:sp>
        <p:nvSpPr>
          <p:cNvPr id="3" name="Content Placeholder 2"/>
          <p:cNvSpPr>
            <a:spLocks noGrp="1"/>
          </p:cNvSpPr>
          <p:nvPr>
            <p:ph idx="1"/>
          </p:nvPr>
        </p:nvSpPr>
        <p:spPr/>
        <p:txBody>
          <a:bodyPr>
            <a:normAutofit fontScale="77500" lnSpcReduction="20000"/>
          </a:bodyPr>
          <a:lstStyle/>
          <a:p>
            <a:pPr algn="r" rtl="1"/>
            <a:r>
              <a:rPr lang="fa-IR" b="1" dirty="0" smtClean="0">
                <a:cs typeface="B Zar" pitchFamily="2" charset="-78"/>
              </a:rPr>
              <a:t>خوره ای است خوش آب و هوا جز آنکه کم آب است و جوی آبش گهگاه کور می شود و چون بیشتر کم آبی آنجا به سبب آبادی شاهان می بوده، از این روی در گذشته ابشان نمی گذاردند از درباریان کسی در آنجا آبادی بخرد. </a:t>
            </a:r>
          </a:p>
          <a:p>
            <a:pPr algn="r" rtl="1"/>
            <a:r>
              <a:rPr lang="fa-IR" b="1" dirty="0" smtClean="0">
                <a:cs typeface="B Zar" pitchFamily="2" charset="-78"/>
              </a:rPr>
              <a:t>من از ایشان شنیدم که می گفتند: یک زن از ما مامون را از شهر ما بیرون راند. گفتم: چگونه؟ گفتند: چون وی نخواست که آبادی هایش به دست کسی جز بومیان بیفتد به نزد مامون شده گفت: تو مرو را ویران کردی. پس مامون دستور داد بار و بنه را بیرون برند.</a:t>
            </a:r>
          </a:p>
          <a:p>
            <a:pPr algn="r" rtl="1"/>
            <a:endParaRPr lang="en-US" b="1" dirty="0" smtClean="0">
              <a:cs typeface="B Zar" pitchFamily="2" charset="-78"/>
            </a:endParaRPr>
          </a:p>
          <a:p>
            <a:pPr algn="r" rtl="1"/>
            <a:r>
              <a:rPr lang="fa-IR" b="1" dirty="0" smtClean="0">
                <a:cs typeface="B Zar" pitchFamily="2" charset="-78"/>
              </a:rPr>
              <a:t>مرو خود قصبه نیز هست. در باره لقب شاه جان گویند: جان به معنی روح است. شهری پر از انگور و حبوبات و کبوتران و گردشگاهها است قصبه نیز بدین نام است. از شهرهایش: خرق، هرمز فره، باشا، سنجان، سوسقان، صهبه، کیرنگ، سنگ عبادی، دندانقان(مقدسی، 433-434).</a:t>
            </a:r>
            <a:endParaRPr lang="en-US"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b="1" dirty="0" smtClean="0">
                <a:cs typeface="B Zar" pitchFamily="2" charset="-78"/>
              </a:rPr>
              <a:t>سرخس</a:t>
            </a:r>
            <a:endParaRPr lang="en-US" sz="2800" b="1" dirty="0"/>
          </a:p>
        </p:txBody>
      </p:sp>
      <p:sp>
        <p:nvSpPr>
          <p:cNvPr id="3" name="Content Placeholder 2"/>
          <p:cNvSpPr>
            <a:spLocks noGrp="1"/>
          </p:cNvSpPr>
          <p:nvPr>
            <p:ph idx="1"/>
          </p:nvPr>
        </p:nvSpPr>
        <p:spPr/>
        <p:txBody>
          <a:bodyPr>
            <a:normAutofit fontScale="70000" lnSpcReduction="20000"/>
          </a:bodyPr>
          <a:lstStyle/>
          <a:p>
            <a:pPr algn="r" rtl="1"/>
            <a:r>
              <a:rPr lang="fa-IR" dirty="0" smtClean="0">
                <a:cs typeface="B Zar" pitchFamily="2" charset="-78"/>
              </a:rPr>
              <a:t>شهری است بر راه و اندر میان بیابان نهاده و ایشان را یکی خشک رود است کی اندر میان بازار می گذرد و بوقت آب خیز اندو آب رود و بس و جایی با کشت وئ برز بسیار و مردمانی قوی ترکیب اند و جنگی و خواسته ایشان شتر است. (حدود العالم، ص 93).</a:t>
            </a:r>
            <a:endParaRPr lang="en-US" dirty="0" smtClean="0">
              <a:cs typeface="B Zar" pitchFamily="2" charset="-78"/>
            </a:endParaRPr>
          </a:p>
          <a:p>
            <a:pPr algn="r" rtl="1"/>
            <a:r>
              <a:rPr lang="fa-IR" dirty="0" smtClean="0">
                <a:cs typeface="B Zar" pitchFamily="2" charset="-78"/>
              </a:rPr>
              <a:t>سرخس شهرکی دارد که جامع در آنست با یک بازارچه ولی بیشتر بازارها در ربض اند[که از سه سو شهر را در برگرفته و سمت چهارم خالی می باشد و پس از آن شهرکی دیگر بوده که ویران شده به صورت تپه در آمده است. جتمع اش پهناور با یک سر پوشیده بزرگ بر ستونهای آجرین با یک حیاط دلباز] آب آشامیدن و کشتزارها از چاه است نهرهائی نیز دارد که گهگاه آب دارند.  </a:t>
            </a:r>
            <a:endParaRPr lang="en-US" dirty="0" smtClean="0">
              <a:cs typeface="B Zar" pitchFamily="2" charset="-78"/>
            </a:endParaRPr>
          </a:p>
          <a:p>
            <a:pPr algn="r" rtl="1"/>
            <a:r>
              <a:rPr lang="fa-IR" dirty="0" smtClean="0">
                <a:cs typeface="B Zar" pitchFamily="2" charset="-78"/>
              </a:rPr>
              <a:t>من در برخی کتابها بخش بندی خراسان را چنین دیدم که سرخس و ابیورد و نسا را یک استان خوانده بود ولی من این سخن را نمی پذیرم زیرا که نسا و ابیورد خود دو استان مهم هستند که هر یک چند شهرک دارند. پس من نمی توانیم آنها را تابع سرخس بدانیم یا سرخس را تابع آنها بشمریم. </a:t>
            </a:r>
          </a:p>
          <a:p>
            <a:pPr algn="r" rtl="1"/>
            <a:r>
              <a:rPr lang="fa-IR" dirty="0" smtClean="0">
                <a:cs typeface="B Zar" pitchFamily="2" charset="-78"/>
              </a:rPr>
              <a:t>بلاذری گوید: خراسان چهار بخش است، نخست خراسان و قهستان و هرات و طوس. بخش دوم دو مرو، سرخس، نسا، ابیورد، طالقان، خوارزم. بخش سوم جوزجانان، بلخ، صغانیان. بخش چهارم: ماوراء النهر(مقدسی، 456-458)</a:t>
            </a:r>
            <a:endParaRPr lang="en-US" dirty="0" smtClean="0">
              <a:cs typeface="B Zar"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رباط شرف در 47 کیلومتری غرب سرخس</a:t>
            </a:r>
            <a:endParaRPr lang="en-US" sz="2400" b="1" dirty="0">
              <a:cs typeface="B Zar" pitchFamily="2" charset="-78"/>
            </a:endParaRPr>
          </a:p>
        </p:txBody>
      </p:sp>
      <p:pic>
        <p:nvPicPr>
          <p:cNvPr id="2050" name="Picture 2" descr="C:\Users\public.public-PC\Desktop\شهرهای ایرانی در جاده ابریشم\رباط شرف در 47 کیلومتری غرب سرoس.jpg"/>
          <p:cNvPicPr>
            <a:picLocks noGrp="1" noChangeAspect="1" noChangeArrowheads="1"/>
          </p:cNvPicPr>
          <p:nvPr>
            <p:ph idx="1"/>
          </p:nvPr>
        </p:nvPicPr>
        <p:blipFill>
          <a:blip r:embed="rId2" cstate="print"/>
          <a:srcRect/>
          <a:stretch>
            <a:fillRect/>
          </a:stretch>
        </p:blipFill>
        <p:spPr bwMode="auto">
          <a:xfrm>
            <a:off x="928662" y="1377799"/>
            <a:ext cx="7215238" cy="5408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r" rtl="1"/>
            <a:r>
              <a:rPr lang="fa-IR" b="1" dirty="0" smtClean="0">
                <a:cs typeface="B Zar" pitchFamily="2" charset="-78"/>
              </a:rPr>
              <a:t>سرخس شهری بزرگ و آبادان و نامبردار است. اگر توابعی [از شهر و روستان مانند طیران] می داشت، آنرا خوره یا ناحیت می خواندم[و به مرو رود و نسا و ابیوردش می افزودم زیرار ه در میان خراسان جا دارد و ربع بزرگ آنست، همة راه ها به آن می پیوندد. از ابو احمد شنیدم که می گفت: </a:t>
            </a:r>
          </a:p>
          <a:p>
            <a:pPr algn="r" rtl="1"/>
            <a:r>
              <a:rPr lang="fa-IR" b="1" dirty="0" smtClean="0">
                <a:solidFill>
                  <a:srgbClr val="FF0000"/>
                </a:solidFill>
                <a:cs typeface="B Zar" pitchFamily="2" charset="-78"/>
              </a:rPr>
              <a:t>هیچ چیز در سرزمین ما کمیاب نمی شود، زیرا که هر گاه راه کاروانها از یک سو بریده شود از سوی دیگر می آیند</a:t>
            </a:r>
            <a:r>
              <a:rPr lang="fa-IR" b="1" dirty="0" smtClean="0">
                <a:cs typeface="B Zar" pitchFamily="2" charset="-78"/>
              </a:rPr>
              <a:t>. </a:t>
            </a:r>
          </a:p>
          <a:p>
            <a:pPr algn="r" rtl="1"/>
            <a:r>
              <a:rPr lang="fa-IR" b="1" dirty="0" smtClean="0">
                <a:cs typeface="B Zar" pitchFamily="2" charset="-78"/>
              </a:rPr>
              <a:t>ما نمی توانیم آنرا به مرو وابسته بدانیم زیرا که خود شهری گرانمایه است و پیرانی بزرگ از آن برخاسته اند. </a:t>
            </a:r>
          </a:p>
          <a:p>
            <a:pPr algn="r" rtl="1"/>
            <a:r>
              <a:rPr lang="fa-IR" b="1" dirty="0" smtClean="0">
                <a:cs typeface="B Zar" pitchFamily="2" charset="-78"/>
              </a:rPr>
              <a:t>گویند: ده هزار گوسفند و چارپا از رئیس ابوالحسن فقیه دزدیده شد، و او به روی خود نیاورد و به یاران نیز نگفت تا خود در یافتند. </a:t>
            </a:r>
          </a:p>
          <a:p>
            <a:pPr algn="r" rtl="1"/>
            <a:r>
              <a:rPr lang="fa-IR" b="1" dirty="0" smtClean="0">
                <a:cs typeface="B Zar" pitchFamily="2" charset="-78"/>
              </a:rPr>
              <a:t>این شهر پناه گاه نیشابور و دروازه خراسان است. (مقدسی، 456-458)</a:t>
            </a:r>
            <a:endParaRPr lang="en-US"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b="1" dirty="0" smtClean="0">
                <a:cs typeface="B Zar" pitchFamily="2" charset="-78"/>
              </a:rPr>
              <a:t>آرامگاه لقمان سرخسی</a:t>
            </a:r>
            <a:endParaRPr lang="en-US" sz="2800" b="1" dirty="0">
              <a:cs typeface="B Zar" pitchFamily="2" charset="-78"/>
            </a:endParaRPr>
          </a:p>
        </p:txBody>
      </p:sp>
      <p:pic>
        <p:nvPicPr>
          <p:cNvPr id="3074" name="Picture 2" descr="C:\Users\public.public-PC\Desktop\شهرهای ایرانی در جاده ابریشم\1024px-آرامگاه_لقمان_سرخسی.jpg"/>
          <p:cNvPicPr>
            <a:picLocks noGrp="1" noChangeAspect="1" noChangeArrowheads="1"/>
          </p:cNvPicPr>
          <p:nvPr>
            <p:ph idx="1"/>
          </p:nvPr>
        </p:nvPicPr>
        <p:blipFill>
          <a:blip r:embed="rId2" cstate="print"/>
          <a:srcRect/>
          <a:stretch>
            <a:fillRect/>
          </a:stretch>
        </p:blipFill>
        <p:spPr bwMode="auto">
          <a:xfrm>
            <a:off x="1007505" y="1398571"/>
            <a:ext cx="7088770" cy="5316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Zar" pitchFamily="2" charset="-78"/>
              </a:rPr>
              <a:t>نشابور</a:t>
            </a:r>
            <a:endParaRPr lang="en-US" dirty="0"/>
          </a:p>
        </p:txBody>
      </p:sp>
      <p:sp>
        <p:nvSpPr>
          <p:cNvPr id="3" name="Content Placeholder 2"/>
          <p:cNvSpPr>
            <a:spLocks noGrp="1"/>
          </p:cNvSpPr>
          <p:nvPr>
            <p:ph idx="1"/>
          </p:nvPr>
        </p:nvSpPr>
        <p:spPr/>
        <p:txBody>
          <a:bodyPr>
            <a:normAutofit/>
          </a:bodyPr>
          <a:lstStyle/>
          <a:p>
            <a:pPr algn="r" rtl="1"/>
            <a:r>
              <a:rPr lang="fa-IR" dirty="0" smtClean="0">
                <a:cs typeface="B Zar" pitchFamily="2" charset="-78"/>
              </a:rPr>
              <a:t>نشابور بزرگترین شهریست اندر خراسان و بسیار خواسته تر و یک فرسنگ اندر یک فرسنگ است و بسیار مردم است و جای بازرگانان است و مستقر سپاه سالارانست و او را قهندز است و ربض است و شهرستانست و بیشتر آب این شهر از چشمهاست کی اندر زمین بیاورده اند و از وی جامهای گوناگون خیزد پشم و پنبه و او را ناحیتیست جدا و آن سیزده روستاست و چهار خان. (حدود العالم، ص 89)</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1800" b="1" dirty="0" smtClean="0">
                <a:cs typeface="B Zar" pitchFamily="2" charset="-78"/>
              </a:rPr>
              <a:t>طراحی از نیشابور کهن بر پایه پژوهش‌های باستان‌شناسی </a:t>
            </a:r>
            <a:br>
              <a:rPr lang="fa-IR" sz="1800" b="1" dirty="0" smtClean="0">
                <a:cs typeface="B Zar" pitchFamily="2" charset="-78"/>
              </a:rPr>
            </a:br>
            <a:r>
              <a:rPr lang="fa-IR" sz="1800" b="1" dirty="0" smtClean="0">
                <a:cs typeface="B Zar" pitchFamily="2" charset="-78"/>
              </a:rPr>
              <a:t>که مسجد جامع نیشابور (ابومسلم) در این طراحی نمایان است</a:t>
            </a:r>
            <a:endParaRPr lang="en-US" sz="1800" b="1" dirty="0">
              <a:cs typeface="B Zar" pitchFamily="2" charset="-78"/>
            </a:endParaRPr>
          </a:p>
        </p:txBody>
      </p:sp>
      <p:pic>
        <p:nvPicPr>
          <p:cNvPr id="4098" name="Picture 2" descr="C:\Users\public.public-PC\Desktop\شهرهای ایرانی در جاده ابریشم\طراحی از نیشابور کهن بر پایه پژوهش‌های باستان‌شناسی که مسجد جامع نیشابور (ابومسلم) در این طراحی نمایان است.jpg"/>
          <p:cNvPicPr>
            <a:picLocks noGrp="1" noChangeAspect="1" noChangeArrowheads="1"/>
          </p:cNvPicPr>
          <p:nvPr>
            <p:ph idx="1"/>
          </p:nvPr>
        </p:nvPicPr>
        <p:blipFill>
          <a:blip r:embed="rId2" cstate="print"/>
          <a:srcRect/>
          <a:stretch>
            <a:fillRect/>
          </a:stretch>
        </p:blipFill>
        <p:spPr bwMode="auto">
          <a:xfrm>
            <a:off x="457200" y="1641832"/>
            <a:ext cx="8229600" cy="4442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smtClean="0">
                <a:cs typeface="B Zar" pitchFamily="2" charset="-78"/>
              </a:rPr>
              <a:t>نگاره‌ای ز کتاب جامع التواریخ مربوط به داستان بنیان نهادن کاخ شادیاخ در نیشابور</a:t>
            </a:r>
            <a:endParaRPr lang="en-US" sz="2400" dirty="0">
              <a:cs typeface="B Zar" pitchFamily="2" charset="-78"/>
            </a:endParaRPr>
          </a:p>
        </p:txBody>
      </p:sp>
      <p:pic>
        <p:nvPicPr>
          <p:cNvPr id="1026" name="Picture 2" descr="C:\Users\public.public-PC\Desktop\شهرهای ایرانی در جاده ابریشم\نگاره‌ای ز کتاب جامع التواریخ مربوط به داستان بنیان نهادن کاخ شادیاخ در نیشابور.jpg"/>
          <p:cNvPicPr>
            <a:picLocks noGrp="1" noChangeAspect="1" noChangeArrowheads="1"/>
          </p:cNvPicPr>
          <p:nvPr>
            <p:ph idx="1"/>
          </p:nvPr>
        </p:nvPicPr>
        <p:blipFill>
          <a:blip r:embed="rId2" cstate="print"/>
          <a:srcRect/>
          <a:stretch>
            <a:fillRect/>
          </a:stretch>
        </p:blipFill>
        <p:spPr bwMode="auto">
          <a:xfrm>
            <a:off x="457200" y="1912937"/>
            <a:ext cx="8229600" cy="390048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ublic.public-PC\Desktop\شهرهای ایرانی در جاده ابریشم\سوغات-نیشابور-،-شهر-فیروزه-ای-160741.jpg"/>
          <p:cNvPicPr>
            <a:picLocks noGrp="1" noChangeAspect="1" noChangeArrowheads="1"/>
          </p:cNvPicPr>
          <p:nvPr>
            <p:ph idx="1"/>
          </p:nvPr>
        </p:nvPicPr>
        <p:blipFill>
          <a:blip r:embed="rId2" cstate="print"/>
          <a:srcRect/>
          <a:stretch>
            <a:fillRect/>
          </a:stretch>
        </p:blipFill>
        <p:spPr bwMode="auto">
          <a:xfrm>
            <a:off x="494027" y="1000108"/>
            <a:ext cx="8201688" cy="512605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erghana-horse-f96def48-ba2a-4937-ae9c-47e558f6e91-resize-750.jpg"/>
          <p:cNvPicPr>
            <a:picLocks noGrp="1" noChangeAspect="1"/>
          </p:cNvPicPr>
          <p:nvPr>
            <p:ph idx="1"/>
          </p:nvPr>
        </p:nvPicPr>
        <p:blipFill>
          <a:blip r:embed="rId2" cstate="print"/>
          <a:stretch>
            <a:fillRect/>
          </a:stretch>
        </p:blipFill>
        <p:spPr>
          <a:xfrm>
            <a:off x="357158" y="357166"/>
            <a:ext cx="8378680" cy="62151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معدن فیروزه</a:t>
            </a:r>
            <a:endParaRPr lang="en-US" sz="2400" b="1" dirty="0">
              <a:cs typeface="B Zar" pitchFamily="2" charset="-78"/>
            </a:endParaRPr>
          </a:p>
        </p:txBody>
      </p:sp>
      <p:pic>
        <p:nvPicPr>
          <p:cNvPr id="7170" name="Picture 2" descr="C:\Users\public.public-PC\Desktop\شهرهای ایرانی در جاده ابریشم\معدن فیروزه.jpg"/>
          <p:cNvPicPr>
            <a:picLocks noGrp="1" noChangeAspect="1" noChangeArrowheads="1"/>
          </p:cNvPicPr>
          <p:nvPr>
            <p:ph idx="1"/>
          </p:nvPr>
        </p:nvPicPr>
        <p:blipFill>
          <a:blip r:embed="rId2" cstate="print"/>
          <a:srcRect/>
          <a:stretch>
            <a:fillRect/>
          </a:stretch>
        </p:blipFill>
        <p:spPr bwMode="auto">
          <a:xfrm>
            <a:off x="947732" y="1500174"/>
            <a:ext cx="6981854" cy="5251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b="1" dirty="0" smtClean="0">
                <a:cs typeface="B Zar" pitchFamily="2" charset="-78"/>
              </a:rPr>
              <a:t>کاروانسرای عباسی نیشابور </a:t>
            </a:r>
            <a:endParaRPr lang="en-US" sz="2800" b="1" dirty="0">
              <a:cs typeface="B Zar" pitchFamily="2" charset="-78"/>
            </a:endParaRPr>
          </a:p>
        </p:txBody>
      </p:sp>
      <p:pic>
        <p:nvPicPr>
          <p:cNvPr id="6146" name="Picture 2" descr="C:\Users\public.public-PC\Desktop\شهرهای ایرانی در جاده ابریشم\نیشابور.jpg"/>
          <p:cNvPicPr>
            <a:picLocks noGrp="1" noChangeAspect="1" noChangeArrowheads="1"/>
          </p:cNvPicPr>
          <p:nvPr>
            <p:ph idx="1"/>
          </p:nvPr>
        </p:nvPicPr>
        <p:blipFill>
          <a:blip r:embed="rId2" cstate="print"/>
          <a:srcRect/>
          <a:stretch>
            <a:fillRect/>
          </a:stretch>
        </p:blipFill>
        <p:spPr bwMode="auto">
          <a:xfrm>
            <a:off x="576488" y="1357298"/>
            <a:ext cx="7924602" cy="528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b="1" dirty="0" smtClean="0">
                <a:cs typeface="B Zar" pitchFamily="2" charset="-78"/>
              </a:rPr>
              <a:t>نیشابور</a:t>
            </a:r>
            <a:endParaRPr lang="en-US" sz="2800" b="1" dirty="0">
              <a:cs typeface="B Zar"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fa-IR" dirty="0" smtClean="0">
                <a:cs typeface="B Zar" pitchFamily="2" charset="-78"/>
              </a:rPr>
              <a:t>خوره ایست پهناور با روستاهای پرمایه  آبادیها و قناتها. گویند ابوبکر عبدوی گفته است من آب دجله را با آبهای نیشابور سنجیدم هردو برابر بودند. هوایی نیرو بخش دارد. در آنجا جذامی دیده نمی شود(مقدسی، 434-435)</a:t>
            </a:r>
            <a:endParaRPr lang="en-US" dirty="0" smtClean="0">
              <a:cs typeface="B Zar" pitchFamily="2" charset="-78"/>
            </a:endParaRPr>
          </a:p>
          <a:p>
            <a:pPr algn="r" rtl="1"/>
            <a:r>
              <a:rPr lang="fa-IR" dirty="0" smtClean="0">
                <a:cs typeface="B Zar" pitchFamily="2" charset="-78"/>
              </a:rPr>
              <a:t>نیشاپور از اقلیم چهارم است و اکنون ام البلاد خراسان . . . بعد از خرابی اش چون اردشیر بابگان در مغازه شهر نه بساخت شاپور بن اردشیر حاکم خراسان بود از پدر آن شهر را در خواست کرد و او مضایقه نمود شاپور را غیرات آمد و آنجا تجدید عمارت کرد و نه شاپور نام نشاپور اسم علم آن شد. و عرب نیسابور خواندند و دور لباروش پانزده هزار گام است(نزهته القلوب، ص ). </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r" rtl="1"/>
            <a:r>
              <a:rPr lang="fa-IR" dirty="0" smtClean="0">
                <a:cs typeface="B Zar" pitchFamily="2" charset="-78"/>
              </a:rPr>
              <a:t>در دوره عمرو بن لیث در نیشاپور دارا الامارت ساخت و نیشاپور دارالاماره خراسان شد و در سال 605 آن شهر به زلزله خراب شد هم در آن حوالی شهری دیگر ساختند و شادیاخ خواندند دور باروش شش هزار و نه صد گام بود در سال 679  آن نیز به زلزله خراب شد بگوشة دیگر شهری ساختند که اکنون ام البلاد خراسان آن است </a:t>
            </a:r>
          </a:p>
          <a:p>
            <a:pPr algn="r" rtl="1"/>
            <a:r>
              <a:rPr lang="fa-IR" dirty="0" smtClean="0">
                <a:cs typeface="B Zar" pitchFamily="2" charset="-78"/>
              </a:rPr>
              <a:t>در پیش کوهی نهاده است بر جانب قبله دور باروش پانزده هزار گام است و آبش از قنوات و ینابیع و بعضی قنوات ضیاع در میان شهر گذرد و در شیب مساکن و در آنجا عمارات و حوضخانه ساخته باشند و آب رود از کوهی می آید که در شمال شرقی نیشاپور است. (نزهت القلوب ، ص 148-149).</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Zar" pitchFamily="2" charset="-78"/>
              </a:rPr>
              <a:t>اسفراین</a:t>
            </a:r>
            <a:r>
              <a:rPr lang="en-US" dirty="0" smtClean="0">
                <a:cs typeface="B Zar" pitchFamily="2" charset="-78"/>
              </a:rPr>
              <a:t/>
            </a:r>
            <a:br>
              <a:rPr lang="en-US" dirty="0" smtClean="0">
                <a:cs typeface="B Zar" pitchFamily="2" charset="-78"/>
              </a:rPr>
            </a:br>
            <a:endParaRPr lang="en-US" dirty="0"/>
          </a:p>
        </p:txBody>
      </p:sp>
      <p:sp>
        <p:nvSpPr>
          <p:cNvPr id="3" name="Content Placeholder 2"/>
          <p:cNvSpPr>
            <a:spLocks noGrp="1"/>
          </p:cNvSpPr>
          <p:nvPr>
            <p:ph idx="1"/>
          </p:nvPr>
        </p:nvSpPr>
        <p:spPr/>
        <p:txBody>
          <a:bodyPr>
            <a:normAutofit/>
          </a:bodyPr>
          <a:lstStyle/>
          <a:p>
            <a:pPr algn="r" rtl="1"/>
            <a:r>
              <a:rPr lang="fa-IR" dirty="0" smtClean="0">
                <a:cs typeface="B Zar" pitchFamily="2" charset="-78"/>
              </a:rPr>
              <a:t>از اقلیم چهارم است. شهری وسط است و در مسجد آنجا کاسة بزرگ  است از روی دورش دوازده گز خیلطی و از آن بزرگتر کاسه پیش از این کسی نساخته است و بر جانب شهر قلعه است محکم که آنرا دزصعلوک خوانند و قریب پنجاه دیه از توابع اسفراین است و هوایش معتدل است اما چون آب از رودخانه که در پای قلعه است می آید و آنجا درخت جوز بسیار است نا سازکار می باشد و ولایت و توابع آن قنوات دارد و همه محصول از انگور و میوه و غله داشته باشند، بیهق ولایتی </a:t>
            </a:r>
            <a:r>
              <a:rPr lang="fa-IR" smtClean="0">
                <a:cs typeface="B Zar" pitchFamily="2" charset="-78"/>
              </a:rPr>
              <a:t>و شهرستان </a:t>
            </a:r>
            <a:r>
              <a:rPr lang="fa-IR" dirty="0" smtClean="0">
                <a:cs typeface="B Zar" pitchFamily="2" charset="-78"/>
              </a:rPr>
              <a:t>آن سبزوار استت(نزهته القلوب، ص 149).</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برج علی آباد سبزوار .jpg"/>
          <p:cNvPicPr>
            <a:picLocks noGrp="1" noChangeAspect="1"/>
          </p:cNvPicPr>
          <p:nvPr>
            <p:ph sz="half" idx="1"/>
          </p:nvPr>
        </p:nvPicPr>
        <p:blipFill>
          <a:blip r:embed="rId2" cstate="print"/>
          <a:stretch>
            <a:fillRect/>
          </a:stretch>
        </p:blipFill>
        <p:spPr>
          <a:xfrm>
            <a:off x="357158" y="23263"/>
            <a:ext cx="4929222" cy="673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sz="half" idx="2"/>
          </p:nvPr>
        </p:nvSpPr>
        <p:spPr>
          <a:xfrm>
            <a:off x="5929322" y="428604"/>
            <a:ext cx="2757478" cy="5697559"/>
          </a:xfrm>
        </p:spPr>
        <p:txBody>
          <a:bodyPr/>
          <a:lstStyle/>
          <a:p>
            <a:pPr algn="r" rtl="1">
              <a:buNone/>
            </a:pPr>
            <a:r>
              <a:rPr lang="fa-IR" b="1" dirty="0" smtClean="0">
                <a:cs typeface="B Zar" pitchFamily="2" charset="-78"/>
              </a:rPr>
              <a:t>برج علی آباد </a:t>
            </a:r>
          </a:p>
          <a:p>
            <a:pPr algn="r" rtl="1">
              <a:buNone/>
            </a:pPr>
            <a:r>
              <a:rPr lang="fa-IR" b="1" dirty="0" smtClean="0">
                <a:cs typeface="B Zar" pitchFamily="2" charset="-78"/>
              </a:rPr>
              <a:t>در سبزوار</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rtl="1"/>
            <a:r>
              <a:rPr lang="fa-IR" sz="2400" b="1" dirty="0" smtClean="0">
                <a:cs typeface="B Zar" pitchFamily="2" charset="-78"/>
              </a:rPr>
              <a:t>کاروانسرای صفوی سبزوار</a:t>
            </a:r>
            <a:endParaRPr lang="en-US" sz="2400" b="1" dirty="0">
              <a:cs typeface="B Zar" pitchFamily="2" charset="-78"/>
            </a:endParaRPr>
          </a:p>
        </p:txBody>
      </p:sp>
      <p:pic>
        <p:nvPicPr>
          <p:cNvPr id="7" name="Content Placeholder 6" descr="کاروانسرای صفوی سبزوار.jpg"/>
          <p:cNvPicPr>
            <a:picLocks noGrp="1" noChangeAspect="1"/>
          </p:cNvPicPr>
          <p:nvPr>
            <p:ph idx="1"/>
          </p:nvPr>
        </p:nvPicPr>
        <p:blipFill>
          <a:blip r:embed="rId2" cstate="print"/>
          <a:stretch>
            <a:fillRect/>
          </a:stretch>
        </p:blipFill>
        <p:spPr>
          <a:xfrm>
            <a:off x="718300" y="1428736"/>
            <a:ext cx="7568476" cy="5269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643602"/>
          </a:xfrm>
        </p:spPr>
        <p:txBody>
          <a:bodyPr>
            <a:normAutofit/>
          </a:bodyPr>
          <a:lstStyle/>
          <a:p>
            <a:pPr algn="r" rtl="1"/>
            <a:r>
              <a:rPr lang="fa-IR" sz="1800" b="1" dirty="0" smtClean="0">
                <a:cs typeface="B Zar" pitchFamily="2" charset="-78"/>
              </a:rPr>
              <a:t>مقر کشور آن-شی[اشکانی] در شهر هو-تو(هکاتومپیلوس) قرار دارد؛ این شهر با لویانگ 25000 لی [هر لی کمی بیش از نیم کیلومتر] فاصله دارد. اندازة این کشور چند هزار لی است. این کشور چند صد شهر کوچک دیگر دارد که هر یک جمعیت و سربازان زیادی را در خود دارده است. در مرز شرقی این کشور، شهر مو-لو[احتمالا مرو]  قرار دارد که آن شی کوچک نامیده می شود. این شهر با لو یانگ 20000 لی فاصله دارد. </a:t>
            </a:r>
          </a:p>
          <a:p>
            <a:pPr algn="r" rtl="1"/>
            <a:endParaRPr lang="fa-IR" sz="1800" b="1" dirty="0" smtClean="0">
              <a:cs typeface="B Zar" pitchFamily="2" charset="-78"/>
            </a:endParaRPr>
          </a:p>
          <a:p>
            <a:pPr algn="r" rtl="1"/>
            <a:r>
              <a:rPr lang="fa-IR" sz="1800" b="1" dirty="0" smtClean="0">
                <a:cs typeface="B Zar" pitchFamily="2" charset="-78"/>
              </a:rPr>
              <a:t>آنچه از این تاریخچه چینی به شیوة معکوس می خواهد توصیف کند، راهی است که از سرزمینهای بلند ایران از سمت غرب به سرزمینهای پست بین النهرین و سپس از سمت جنوب به شهرهای چهار راهی کهنی می رسید که خوشه وار در کنار هم جای گرفته بودند و به وسبلةه رودخانه ها، آبراهها و مردابها حفاظت می شدند. «شهر عمده ای» که کان یینگ اشاره می کند، به هیچ روی مشخص نیست. در جای دیگر این تاریخچه، توصیف تا اندازه متفاوتی از همین راه به دست داده می شود:</a:t>
            </a:r>
          </a:p>
          <a:p>
            <a:pPr algn="r" rtl="1"/>
            <a:r>
              <a:rPr lang="fa-IR" sz="1800" b="1" dirty="0" smtClean="0">
                <a:cs typeface="B Zar" pitchFamily="2" charset="-78"/>
              </a:rPr>
              <a:t>از آن- شی 3400 لی باید طی کرد تا به سرزمین آ-مان[اکباتان] رسید؛ از آ-مان تا سه شو-پین[تیسفون] 3600 لی مسافت را باید در سمت غرب طی کرد . از سه شو-پین باید به سمت جنوب رفت و دوباره 960 لی به طرف جنوب غربی حرکت کرد تا به غربی ترین مرز آن-شی رسید. </a:t>
            </a:r>
            <a:endParaRPr lang="en-US" sz="1800" b="1" dirty="0">
              <a:cs typeface="B Zar" pitchFamily="2" charset="-7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800" b="1" dirty="0" smtClean="0">
                <a:cs typeface="B Zar" pitchFamily="2" charset="-78"/>
              </a:rPr>
              <a:t>هکاتمپیلوس </a:t>
            </a:r>
            <a:r>
              <a:rPr lang="en-US" sz="2800" b="1" dirty="0" err="1" smtClean="0">
                <a:latin typeface="Times New Roman" pitchFamily="18" charset="0"/>
                <a:cs typeface="Times New Roman" pitchFamily="18" charset="0"/>
              </a:rPr>
              <a:t>Hecatompylos</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28736"/>
            <a:ext cx="8229600" cy="4697427"/>
          </a:xfrm>
        </p:spPr>
        <p:txBody>
          <a:bodyPr>
            <a:normAutofit fontScale="70000" lnSpcReduction="20000"/>
          </a:bodyPr>
          <a:lstStyle/>
          <a:p>
            <a:pPr algn="r" rtl="1"/>
            <a:r>
              <a:rPr lang="ar-SA" b="1" dirty="0" smtClean="0">
                <a:cs typeface="B Zar" pitchFamily="2" charset="-78"/>
              </a:rPr>
              <a:t>هکاتومپیلوس</a:t>
            </a:r>
            <a:r>
              <a:rPr lang="en-US" b="1" dirty="0" smtClean="0">
                <a:cs typeface="B Zar" pitchFamily="2" charset="-78"/>
              </a:rPr>
              <a:t> </a:t>
            </a:r>
            <a:r>
              <a:rPr lang="fa-IR" b="1" dirty="0" smtClean="0">
                <a:cs typeface="B Zar" pitchFamily="2" charset="-78"/>
              </a:rPr>
              <a:t>یا شهر صد دروازه</a:t>
            </a:r>
            <a:r>
              <a:rPr lang="en-US" b="1" dirty="0" smtClean="0">
                <a:cs typeface="B Zar" pitchFamily="2" charset="-78"/>
              </a:rPr>
              <a:t> </a:t>
            </a:r>
            <a:r>
              <a:rPr lang="ar-SA" b="1" dirty="0" smtClean="0">
                <a:cs typeface="B Zar" pitchFamily="2" charset="-78"/>
              </a:rPr>
              <a:t>یک شهر باستانی در</a:t>
            </a:r>
            <a:r>
              <a:rPr lang="fa-IR" b="1" dirty="0" smtClean="0">
                <a:cs typeface="B Zar" pitchFamily="2" charset="-78"/>
              </a:rPr>
              <a:t> </a:t>
            </a:r>
            <a:r>
              <a:rPr lang="ar-SA" b="1" dirty="0" smtClean="0">
                <a:cs typeface="B Zar" pitchFamily="2" charset="-78"/>
              </a:rPr>
              <a:t>باختر</a:t>
            </a:r>
            <a:r>
              <a:rPr lang="fa-IR" b="1" dirty="0" smtClean="0">
                <a:cs typeface="B Zar" pitchFamily="2" charset="-78"/>
              </a:rPr>
              <a:t> </a:t>
            </a:r>
            <a:r>
              <a:rPr lang="en-US" b="1" dirty="0" smtClean="0">
                <a:cs typeface="B Zar" pitchFamily="2" charset="-78"/>
              </a:rPr>
              <a:t> </a:t>
            </a:r>
            <a:r>
              <a:rPr lang="ar-SA" b="1" dirty="0" smtClean="0">
                <a:cs typeface="B Zar" pitchFamily="2" charset="-78"/>
              </a:rPr>
              <a:t>خراسان</a:t>
            </a:r>
            <a:r>
              <a:rPr lang="en-US" b="1" dirty="0" smtClean="0">
                <a:cs typeface="B Zar" pitchFamily="2" charset="-78"/>
              </a:rPr>
              <a:t> </a:t>
            </a:r>
            <a:r>
              <a:rPr lang="ar-SA" b="1" dirty="0" smtClean="0">
                <a:cs typeface="B Zar" pitchFamily="2" charset="-78"/>
              </a:rPr>
              <a:t>که از</a:t>
            </a:r>
            <a:r>
              <a:rPr lang="en-US" b="1" dirty="0" smtClean="0">
                <a:cs typeface="B Zar" pitchFamily="2" charset="-78"/>
              </a:rPr>
              <a:t> </a:t>
            </a:r>
            <a:r>
              <a:rPr lang="ar-SA" b="1" dirty="0" smtClean="0">
                <a:cs typeface="B Zar" pitchFamily="2" charset="-78"/>
              </a:rPr>
              <a:t>200 سال پیش از میلاد پایتخت اشکانیان</a:t>
            </a:r>
            <a:r>
              <a:rPr lang="en-US" b="1" dirty="0" smtClean="0">
                <a:cs typeface="B Zar" pitchFamily="2" charset="-78"/>
              </a:rPr>
              <a:t> </a:t>
            </a:r>
            <a:r>
              <a:rPr lang="ar-SA" b="1" dirty="0" smtClean="0">
                <a:cs typeface="B Zar" pitchFamily="2" charset="-78"/>
              </a:rPr>
              <a:t>بود. </a:t>
            </a:r>
            <a:endParaRPr lang="fa-IR" b="1" dirty="0" smtClean="0">
              <a:cs typeface="B Zar" pitchFamily="2" charset="-78"/>
            </a:endParaRPr>
          </a:p>
          <a:p>
            <a:pPr algn="r" rtl="1"/>
            <a:endParaRPr lang="fa-IR" b="1" dirty="0" smtClean="0">
              <a:cs typeface="B Zar" pitchFamily="2" charset="-78"/>
            </a:endParaRPr>
          </a:p>
          <a:p>
            <a:pPr algn="r" rtl="1"/>
            <a:r>
              <a:rPr lang="ar-SA" b="1" dirty="0" smtClean="0">
                <a:cs typeface="B Zar" pitchFamily="2" charset="-78"/>
              </a:rPr>
              <a:t>واژه </a:t>
            </a:r>
            <a:r>
              <a:rPr lang="fa-IR" b="1" dirty="0" smtClean="0">
                <a:cs typeface="B Zar" pitchFamily="2" charset="-78"/>
              </a:rPr>
              <a:t>«</a:t>
            </a:r>
            <a:r>
              <a:rPr lang="ar-SA" b="1" dirty="0" smtClean="0">
                <a:cs typeface="B Zar" pitchFamily="2" charset="-78"/>
              </a:rPr>
              <a:t>هکاتومپیلوس</a:t>
            </a:r>
            <a:r>
              <a:rPr lang="fa-IR" b="1" dirty="0" smtClean="0">
                <a:cs typeface="B Zar" pitchFamily="2" charset="-78"/>
              </a:rPr>
              <a:t>»</a:t>
            </a:r>
            <a:r>
              <a:rPr lang="ar-SA" b="1" dirty="0" smtClean="0">
                <a:cs typeface="B Zar" pitchFamily="2" charset="-78"/>
              </a:rPr>
              <a:t> در زبان یونانی</a:t>
            </a:r>
            <a:r>
              <a:rPr lang="en-US" b="1" dirty="0" smtClean="0">
                <a:cs typeface="B Zar" pitchFamily="2" charset="-78"/>
              </a:rPr>
              <a:t> </a:t>
            </a:r>
            <a:r>
              <a:rPr lang="ar-SA" b="1" dirty="0" smtClean="0">
                <a:cs typeface="B Zar" pitchFamily="2" charset="-78"/>
              </a:rPr>
              <a:t>به معنای صد دروازه است. این لقب در نزد یونانیان به شهرهایی داده می‌شد که بیش از</a:t>
            </a:r>
            <a:r>
              <a:rPr lang="fa-IR" b="1" dirty="0" smtClean="0">
                <a:cs typeface="B Zar" pitchFamily="2" charset="-78"/>
              </a:rPr>
              <a:t> </a:t>
            </a:r>
            <a:r>
              <a:rPr lang="ar-SA" b="1" dirty="0" smtClean="0">
                <a:cs typeface="B Zar" pitchFamily="2" charset="-78"/>
              </a:rPr>
              <a:t>چهار دروازه دا</a:t>
            </a:r>
            <a:r>
              <a:rPr lang="fa-IR" b="1" dirty="0" smtClean="0">
                <a:cs typeface="B Zar" pitchFamily="2" charset="-78"/>
              </a:rPr>
              <a:t>شت</a:t>
            </a:r>
            <a:r>
              <a:rPr lang="ar-SA" b="1" dirty="0" smtClean="0">
                <a:cs typeface="B Zar" pitchFamily="2" charset="-78"/>
              </a:rPr>
              <a:t>ند</a:t>
            </a:r>
            <a:r>
              <a:rPr lang="en-US" b="1" dirty="0" smtClean="0">
                <a:cs typeface="B Zar" pitchFamily="2" charset="-78"/>
              </a:rPr>
              <a:t>.</a:t>
            </a:r>
          </a:p>
          <a:p>
            <a:pPr algn="r" rtl="1"/>
            <a:r>
              <a:rPr lang="ar-SA" b="1" dirty="0" smtClean="0">
                <a:cs typeface="B Zar" pitchFamily="2" charset="-78"/>
              </a:rPr>
              <a:t>اسکندر مقدونی</a:t>
            </a:r>
            <a:r>
              <a:rPr lang="en-US" b="1" dirty="0" smtClean="0">
                <a:cs typeface="B Zar" pitchFamily="2" charset="-78"/>
              </a:rPr>
              <a:t> </a:t>
            </a:r>
            <a:r>
              <a:rPr lang="ar-SA" b="1" dirty="0" smtClean="0">
                <a:cs typeface="B Zar" pitchFamily="2" charset="-78"/>
              </a:rPr>
              <a:t>در تابستان</a:t>
            </a:r>
            <a:r>
              <a:rPr lang="en-US" b="1" dirty="0" smtClean="0">
                <a:cs typeface="B Zar" pitchFamily="2" charset="-78"/>
              </a:rPr>
              <a:t> </a:t>
            </a:r>
            <a:r>
              <a:rPr lang="ar-SA" b="1" dirty="0" smtClean="0">
                <a:cs typeface="B Zar" pitchFamily="2" charset="-78"/>
              </a:rPr>
              <a:t>330 (پیش از میلاد) در این محل توقف کرده‌</a:t>
            </a:r>
            <a:r>
              <a:rPr lang="fa-IR" b="1" dirty="0" smtClean="0">
                <a:cs typeface="B Zar" pitchFamily="2" charset="-78"/>
              </a:rPr>
              <a:t> </a:t>
            </a:r>
            <a:r>
              <a:rPr lang="ar-SA" b="1" dirty="0" smtClean="0">
                <a:cs typeface="B Zar" pitchFamily="2" charset="-78"/>
              </a:rPr>
              <a:t>بود. صددروازه با مرگ اسکندر بخشی از امپراتوری</a:t>
            </a:r>
            <a:r>
              <a:rPr lang="en-US" b="1" dirty="0" smtClean="0">
                <a:cs typeface="B Zar" pitchFamily="2" charset="-78"/>
              </a:rPr>
              <a:t> </a:t>
            </a:r>
            <a:r>
              <a:rPr lang="ar-SA" b="1" dirty="0" smtClean="0">
                <a:cs typeface="B Zar" pitchFamily="2" charset="-78"/>
              </a:rPr>
              <a:t>سلوکیان</a:t>
            </a:r>
            <a:r>
              <a:rPr lang="fa-IR" b="1" dirty="0" smtClean="0">
                <a:cs typeface="B Zar" pitchFamily="2" charset="-78"/>
              </a:rPr>
              <a:t> </a:t>
            </a:r>
            <a:r>
              <a:rPr lang="ar-SA" b="1" dirty="0" smtClean="0">
                <a:cs typeface="B Zar" pitchFamily="2" charset="-78"/>
              </a:rPr>
              <a:t>شد. </a:t>
            </a:r>
            <a:endParaRPr lang="fa-IR" b="1" dirty="0" smtClean="0">
              <a:cs typeface="B Zar" pitchFamily="2" charset="-78"/>
            </a:endParaRPr>
          </a:p>
          <a:p>
            <a:pPr algn="r" rtl="1"/>
            <a:endParaRPr lang="fa-IR" b="1" dirty="0" smtClean="0">
              <a:cs typeface="B Zar" pitchFamily="2" charset="-78"/>
            </a:endParaRPr>
          </a:p>
          <a:p>
            <a:pPr algn="r" rtl="1"/>
            <a:r>
              <a:rPr lang="ar-SA" b="1" dirty="0" smtClean="0">
                <a:cs typeface="B Zar" pitchFamily="2" charset="-78"/>
              </a:rPr>
              <a:t>قبیلة</a:t>
            </a:r>
            <a:r>
              <a:rPr lang="en-US" b="1" dirty="0" smtClean="0">
                <a:cs typeface="B Zar" pitchFamily="2" charset="-78"/>
              </a:rPr>
              <a:t> </a:t>
            </a:r>
            <a:r>
              <a:rPr lang="ar-SA" b="1" dirty="0" smtClean="0">
                <a:cs typeface="B Zar" pitchFamily="2" charset="-78"/>
              </a:rPr>
              <a:t>پارتی</a:t>
            </a:r>
            <a:r>
              <a:rPr lang="en-US" b="1" dirty="0" smtClean="0">
                <a:cs typeface="B Zar" pitchFamily="2" charset="-78"/>
              </a:rPr>
              <a:t> </a:t>
            </a:r>
            <a:r>
              <a:rPr lang="ar-SA" b="1" dirty="0" smtClean="0">
                <a:cs typeface="B Zar" pitchFamily="2" charset="-78"/>
              </a:rPr>
              <a:t>در 238 (پیش از میلاد) بر این شهر چیره شدند و آن را یکی از نخستین پایتخت‌های اشکانیان نمودند. </a:t>
            </a:r>
            <a:endParaRPr lang="fa-IR" b="1" dirty="0" smtClean="0">
              <a:cs typeface="B Zar" pitchFamily="2" charset="-78"/>
            </a:endParaRPr>
          </a:p>
          <a:p>
            <a:pPr algn="r" rtl="1"/>
            <a:r>
              <a:rPr lang="ar-SA" b="1" dirty="0" smtClean="0">
                <a:cs typeface="B Zar" pitchFamily="2" charset="-78"/>
              </a:rPr>
              <a:t>گمان می‌رود صددروازه در دورة اوج خود </a:t>
            </a:r>
            <a:r>
              <a:rPr lang="fa-IR" b="1" dirty="0" smtClean="0">
                <a:cs typeface="B Zar" pitchFamily="2" charset="-78"/>
              </a:rPr>
              <a:t>۲۸</a:t>
            </a:r>
            <a:r>
              <a:rPr lang="ar-SA" b="1" dirty="0" smtClean="0">
                <a:cs typeface="B Zar" pitchFamily="2" charset="-78"/>
              </a:rPr>
              <a:t> کیلومتر مربع پهناوری داشته</a:t>
            </a:r>
            <a:r>
              <a:rPr lang="en-US" b="1" dirty="0" smtClean="0">
                <a:cs typeface="B Zar" pitchFamily="2" charset="-78"/>
              </a:rPr>
              <a:t>.</a:t>
            </a:r>
          </a:p>
          <a:p>
            <a:pPr algn="r" rtl="1"/>
            <a:r>
              <a:rPr lang="ar-SA" b="1" dirty="0" smtClean="0">
                <a:cs typeface="B Zar" pitchFamily="2" charset="-78"/>
              </a:rPr>
              <a:t>در دوران پس از اسلام این شهر به «شهر قومس» شهرت دارد که مرکز ایالت</a:t>
            </a:r>
            <a:r>
              <a:rPr lang="en-US" b="1" dirty="0" smtClean="0">
                <a:cs typeface="B Zar" pitchFamily="2" charset="-78"/>
              </a:rPr>
              <a:t> </a:t>
            </a:r>
            <a:r>
              <a:rPr lang="ar-SA" b="1" dirty="0" smtClean="0">
                <a:cs typeface="B Zar" pitchFamily="2" charset="-78"/>
              </a:rPr>
              <a:t>قومس بود.</a:t>
            </a:r>
            <a:endParaRPr lang="en-US" b="1" dirty="0" smtClean="0">
              <a:cs typeface="B Zar" pitchFamily="2" charset="-78"/>
            </a:endParaRPr>
          </a:p>
          <a:p>
            <a:pPr algn="r" rtl="1"/>
            <a:r>
              <a:rPr lang="ar-SA" b="1" dirty="0" smtClean="0">
                <a:cs typeface="B Zar" pitchFamily="2" charset="-78"/>
              </a:rPr>
              <a:t>این شهر باستانی امروزه با نام</a:t>
            </a:r>
            <a:r>
              <a:rPr lang="en-US" b="1" dirty="0" smtClean="0">
                <a:cs typeface="B Zar" pitchFamily="2" charset="-78"/>
              </a:rPr>
              <a:t> </a:t>
            </a:r>
            <a:r>
              <a:rPr lang="ar-SA" b="1" dirty="0" smtClean="0">
                <a:cs typeface="B Zar" pitchFamily="2" charset="-78"/>
              </a:rPr>
              <a:t>دامغان در راه</a:t>
            </a:r>
            <a:r>
              <a:rPr lang="en-US" b="1" dirty="0" smtClean="0">
                <a:cs typeface="B Zar" pitchFamily="2" charset="-78"/>
              </a:rPr>
              <a:t> </a:t>
            </a:r>
            <a:r>
              <a:rPr lang="ar-SA" b="1" dirty="0" smtClean="0">
                <a:cs typeface="B Zar" pitchFamily="2" charset="-78"/>
              </a:rPr>
              <a:t>تهران - مشهد</a:t>
            </a:r>
            <a:r>
              <a:rPr lang="en-US" b="1" dirty="0" smtClean="0">
                <a:cs typeface="B Zar" pitchFamily="2" charset="-78"/>
              </a:rPr>
              <a:t> </a:t>
            </a:r>
            <a:r>
              <a:rPr lang="ar-SA" b="1" dirty="0" smtClean="0">
                <a:cs typeface="B Zar" pitchFamily="2" charset="-78"/>
              </a:rPr>
              <a:t>قرار دارد.</a:t>
            </a:r>
            <a:endParaRPr lang="en-US"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قومس/کومش</a:t>
            </a:r>
            <a:endParaRPr lang="en-US" sz="2400" b="1" dirty="0">
              <a:cs typeface="B Zar" pitchFamily="2" charset="-78"/>
            </a:endParaRPr>
          </a:p>
        </p:txBody>
      </p:sp>
      <p:sp>
        <p:nvSpPr>
          <p:cNvPr id="3" name="Content Placeholder 2"/>
          <p:cNvSpPr>
            <a:spLocks noGrp="1"/>
          </p:cNvSpPr>
          <p:nvPr>
            <p:ph idx="1"/>
          </p:nvPr>
        </p:nvSpPr>
        <p:spPr/>
        <p:txBody>
          <a:bodyPr>
            <a:normAutofit fontScale="92500" lnSpcReduction="20000"/>
          </a:bodyPr>
          <a:lstStyle/>
          <a:p>
            <a:pPr algn="r" rtl="1"/>
            <a:r>
              <a:rPr lang="fa-IR" dirty="0" smtClean="0">
                <a:cs typeface="B Zar" pitchFamily="2" charset="-78"/>
              </a:rPr>
              <a:t>قومس خوره ایست فراخ و دلگشا با میوه خوب. هشتاد در هفتاد فرسنگ بیشتر آن کوهستان است. شهرها اندک و کم جمعیت ولی چارپا [و گوسفند] بسیار دارد و خراجشان سنگین، هوایشان معتدلست[آبادیها خوب دژها استوار. مردم نیکخواه، دانش دوست، در هنر ماهرند]. قصبه تان دامغان شهرهایش: سمنان، بسطام، زغنه، بیار، مغون(احسن التقاسیم، ص 515-516). </a:t>
            </a:r>
            <a:endParaRPr lang="en-US" dirty="0" smtClean="0">
              <a:cs typeface="B Zar" pitchFamily="2" charset="-78"/>
            </a:endParaRPr>
          </a:p>
          <a:p>
            <a:pPr algn="r" rtl="1"/>
            <a:r>
              <a:rPr lang="fa-IR" dirty="0" smtClean="0">
                <a:cs typeface="B Zar" pitchFamily="2" charset="-78"/>
              </a:rPr>
              <a:t>قومس مندیلهای سفید دارند که از پنبه می سازند کوچک و بزرگ نشان دارد و ساده و حاشیه دار، که بهای هریک چه بسا به دو هزار درم نیز برسد. کیسه و طیلسان و پارچه ها نازک پشمین نیز دارند(ص 543، همان) مردم قومس دلستانند و تنومندتر و با صفا تر از دیگرانند. خراج قومس یک میلیون و یکصد و نو و شش هزار درم. </a:t>
            </a:r>
            <a:endParaRPr lang="en-US"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smtClean="0">
                <a:latin typeface="Times New Roman" pitchFamily="18" charset="0"/>
                <a:cs typeface="Times New Roman" pitchFamily="18" charset="0"/>
              </a:rPr>
              <a:t>The Gansu Flying Horse, East Han, Bronze, Gansu Provincial Museum</a:t>
            </a:r>
            <a:endParaRPr lang="en-US" sz="1800" b="1" dirty="0">
              <a:latin typeface="Times New Roman" pitchFamily="18" charset="0"/>
              <a:cs typeface="Times New Roman" pitchFamily="18" charset="0"/>
            </a:endParaRPr>
          </a:p>
        </p:txBody>
      </p:sp>
      <p:pic>
        <p:nvPicPr>
          <p:cNvPr id="4" name="Content Placeholder 3" descr="The Gansu Flying Horse, East Han, Bronze, Gansu Provincial Museum.jpg"/>
          <p:cNvPicPr>
            <a:picLocks noGrp="1" noChangeAspect="1"/>
          </p:cNvPicPr>
          <p:nvPr>
            <p:ph idx="1"/>
          </p:nvPr>
        </p:nvPicPr>
        <p:blipFill>
          <a:blip r:embed="rId2" cstate="print"/>
          <a:stretch>
            <a:fillRect/>
          </a:stretch>
        </p:blipFill>
        <p:spPr>
          <a:xfrm>
            <a:off x="1357290" y="1600200"/>
            <a:ext cx="6438928" cy="4829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شهرهای ایرانی در جاده ابریشم\آب انبار گرمسار.jpg"/>
          <p:cNvPicPr>
            <a:picLocks noGrp="1" noChangeAspect="1" noChangeArrowheads="1"/>
          </p:cNvPicPr>
          <p:nvPr>
            <p:ph idx="1"/>
          </p:nvPr>
        </p:nvPicPr>
        <p:blipFill>
          <a:blip r:embed="rId2" cstate="print"/>
          <a:srcRect/>
          <a:stretch>
            <a:fillRect/>
          </a:stretch>
        </p:blipFill>
        <p:spPr bwMode="auto">
          <a:xfrm>
            <a:off x="276221" y="660399"/>
            <a:ext cx="8546339" cy="5697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800" b="1" dirty="0" smtClean="0">
                <a:cs typeface="B Zar" pitchFamily="2" charset="-78"/>
              </a:rPr>
              <a:t>دامغان</a:t>
            </a:r>
            <a:endParaRPr lang="en-US" sz="2800" dirty="0"/>
          </a:p>
        </p:txBody>
      </p:sp>
      <p:sp>
        <p:nvSpPr>
          <p:cNvPr id="3" name="Content Placeholder 2"/>
          <p:cNvSpPr>
            <a:spLocks noGrp="1"/>
          </p:cNvSpPr>
          <p:nvPr>
            <p:ph idx="1"/>
          </p:nvPr>
        </p:nvSpPr>
        <p:spPr/>
        <p:txBody>
          <a:bodyPr>
            <a:normAutofit lnSpcReduction="10000"/>
          </a:bodyPr>
          <a:lstStyle/>
          <a:p>
            <a:pPr algn="r" rtl="1"/>
            <a:r>
              <a:rPr lang="fa-IR" sz="2600" b="1" dirty="0" smtClean="0">
                <a:cs typeface="B Zar" pitchFamily="2" charset="-78"/>
              </a:rPr>
              <a:t>دامغان قصبه ایست کوچک در یک ریگزار. اطرافش ویران، گرمابه هایش بد، بازارهایش نازیبایند، بزرگان بسیار ندارد، ولی هوایش نیکوست و مردمش سر بزیرند. </a:t>
            </a:r>
          </a:p>
          <a:p>
            <a:pPr algn="r" rtl="1"/>
            <a:endParaRPr lang="en-US" sz="2600" b="1" dirty="0" smtClean="0">
              <a:cs typeface="B Zar" pitchFamily="2" charset="-78"/>
            </a:endParaRPr>
          </a:p>
          <a:p>
            <a:pPr algn="r" rtl="1"/>
            <a:r>
              <a:rPr lang="fa-IR" sz="2600" b="1" dirty="0" smtClean="0">
                <a:cs typeface="B Zar" pitchFamily="2" charset="-78"/>
              </a:rPr>
              <a:t>دژی با سه دروازه دارد: </a:t>
            </a:r>
            <a:r>
              <a:rPr lang="fa-IR" sz="2600" b="1" dirty="0" smtClean="0">
                <a:solidFill>
                  <a:srgbClr val="FF0000"/>
                </a:solidFill>
                <a:cs typeface="B Zar" pitchFamily="2" charset="-78"/>
              </a:rPr>
              <a:t>دروازه ری</a:t>
            </a:r>
            <a:r>
              <a:rPr lang="fa-IR" sz="2600" b="1" dirty="0" smtClean="0">
                <a:cs typeface="B Zar" pitchFamily="2" charset="-78"/>
              </a:rPr>
              <a:t>، </a:t>
            </a:r>
            <a:r>
              <a:rPr lang="fa-IR" sz="2600" b="1" dirty="0" smtClean="0">
                <a:solidFill>
                  <a:srgbClr val="FF0000"/>
                </a:solidFill>
                <a:cs typeface="B Zar" pitchFamily="2" charset="-78"/>
              </a:rPr>
              <a:t>دروازه خراسان</a:t>
            </a:r>
            <a:r>
              <a:rPr lang="fa-IR" sz="2600" b="1" dirty="0" smtClean="0">
                <a:cs typeface="B Zar" pitchFamily="2" charset="-78"/>
              </a:rPr>
              <a:t>، </a:t>
            </a:r>
            <a:r>
              <a:rPr lang="fa-IR" sz="2600" b="1" dirty="0" smtClean="0">
                <a:solidFill>
                  <a:srgbClr val="FF0000"/>
                </a:solidFill>
                <a:cs typeface="B Zar" pitchFamily="2" charset="-78"/>
              </a:rPr>
              <a:t>دروازه. . . </a:t>
            </a:r>
            <a:r>
              <a:rPr lang="fa-IR" sz="2600" b="1" dirty="0" smtClean="0">
                <a:cs typeface="B Zar" pitchFamily="2" charset="-78"/>
              </a:rPr>
              <a:t>دو بازار پائین و بالا دار که مانند خانه ای کوچک است و برای </a:t>
            </a:r>
            <a:r>
              <a:rPr lang="fa-IR" sz="2600" b="1" dirty="0" smtClean="0">
                <a:solidFill>
                  <a:srgbClr val="FF0000"/>
                </a:solidFill>
                <a:cs typeface="B Zar" pitchFamily="2" charset="-78"/>
              </a:rPr>
              <a:t>رباط افراوه </a:t>
            </a:r>
            <a:r>
              <a:rPr lang="fa-IR" sz="2600" b="1" dirty="0" smtClean="0">
                <a:cs typeface="B Zar" pitchFamily="2" charset="-78"/>
              </a:rPr>
              <a:t>و دهستان و ره ماندگان وقف شده است، ولی اجاره آن برداشت نمی شود. </a:t>
            </a:r>
          </a:p>
          <a:p>
            <a:pPr algn="r" rtl="1"/>
            <a:r>
              <a:rPr lang="fa-IR" sz="2600" b="1" dirty="0" smtClean="0">
                <a:cs typeface="B Zar" pitchFamily="2" charset="-78"/>
              </a:rPr>
              <a:t>به طور ارثی در آن نشسته و چیزی بر آن نمی افزایند. جامعی پاکیزه و خوش منظر در کوچه دارد. حوض هائی مانند حوض آبهای مرو دارند((احسن التقاسیم، ص 520-521). </a:t>
            </a:r>
            <a:endParaRPr lang="en-US" sz="2600"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sz="2800" b="1" dirty="0" smtClean="0">
                <a:cs typeface="B Zar" pitchFamily="2" charset="-78"/>
              </a:rPr>
              <a:t>ری</a:t>
            </a:r>
            <a:endParaRPr lang="en-US" sz="2800" b="1" dirty="0">
              <a:cs typeface="B Zar" pitchFamily="2" charset="-78"/>
            </a:endParaRPr>
          </a:p>
        </p:txBody>
      </p:sp>
      <p:sp>
        <p:nvSpPr>
          <p:cNvPr id="3" name="Content Placeholder 2"/>
          <p:cNvSpPr>
            <a:spLocks noGrp="1"/>
          </p:cNvSpPr>
          <p:nvPr>
            <p:ph idx="1"/>
          </p:nvPr>
        </p:nvSpPr>
        <p:spPr/>
        <p:txBody>
          <a:bodyPr>
            <a:normAutofit fontScale="85000" lnSpcReduction="20000"/>
          </a:bodyPr>
          <a:lstStyle/>
          <a:p>
            <a:pPr marL="0" indent="0" algn="r" rtl="1">
              <a:buNone/>
            </a:pPr>
            <a:r>
              <a:rPr lang="fa-IR" dirty="0" smtClean="0">
                <a:cs typeface="B Zar" pitchFamily="2" charset="-78"/>
              </a:rPr>
              <a:t/>
            </a:r>
            <a:br>
              <a:rPr lang="fa-IR" dirty="0" smtClean="0">
                <a:cs typeface="B Zar" pitchFamily="2" charset="-78"/>
              </a:rPr>
            </a:br>
            <a:r>
              <a:rPr lang="ar-SA" b="1" dirty="0" smtClean="0">
                <a:cs typeface="B Zar" pitchFamily="2" charset="-78"/>
              </a:rPr>
              <a:t> ری</a:t>
            </a:r>
            <a:r>
              <a:rPr lang="ar-SA" dirty="0" smtClean="0">
                <a:cs typeface="B Zar" pitchFamily="2" charset="-78"/>
              </a:rPr>
              <a:t>، شهرری، یا راگا از کهن‌ترین شهرهای جهان</a:t>
            </a:r>
            <a:r>
              <a:rPr lang="fa-IR" dirty="0" smtClean="0">
                <a:cs typeface="B Zar" pitchFamily="2" charset="-78"/>
              </a:rPr>
              <a:t> بوده است</a:t>
            </a:r>
            <a:r>
              <a:rPr lang="ar-SA" dirty="0" smtClean="0">
                <a:cs typeface="B Zar" pitchFamily="2" charset="-78"/>
              </a:rPr>
              <a:t>. </a:t>
            </a:r>
            <a:endParaRPr lang="fa-IR" dirty="0" smtClean="0">
              <a:cs typeface="B Zar" pitchFamily="2" charset="-78"/>
            </a:endParaRPr>
          </a:p>
          <a:p>
            <a:pPr marL="0" indent="0" algn="r" rtl="1">
              <a:buNone/>
            </a:pPr>
            <a:r>
              <a:rPr lang="ar-SA" dirty="0" smtClean="0">
                <a:cs typeface="B Zar" pitchFamily="2" charset="-78"/>
              </a:rPr>
              <a:t>تاریخ پیدایش ری به زمان اقوام آریایی می‌رسد و ری از تمام شهرهای</a:t>
            </a:r>
            <a:r>
              <a:rPr lang="en-US" dirty="0" smtClean="0">
                <a:cs typeface="B Zar" pitchFamily="2" charset="-78"/>
              </a:rPr>
              <a:t> </a:t>
            </a:r>
            <a:r>
              <a:rPr lang="ar-SA" dirty="0" smtClean="0">
                <a:cs typeface="B Zar" pitchFamily="2" charset="-78"/>
              </a:rPr>
              <a:t>ماد بزرگتر بود. </a:t>
            </a:r>
            <a:endParaRPr lang="fa-IR" dirty="0" smtClean="0">
              <a:cs typeface="B Zar" pitchFamily="2" charset="-78"/>
            </a:endParaRPr>
          </a:p>
          <a:p>
            <a:pPr marL="0" indent="0" algn="r" rtl="1">
              <a:buNone/>
            </a:pPr>
            <a:r>
              <a:rPr lang="ar-SA" dirty="0" smtClean="0">
                <a:cs typeface="B Zar" pitchFamily="2" charset="-78"/>
              </a:rPr>
              <a:t>ری در لغت به معنای شهر سلطنتی است. ساکن و اهل ری را رازی می‌نامند. </a:t>
            </a:r>
            <a:endParaRPr lang="fa-IR" dirty="0" smtClean="0">
              <a:cs typeface="B Zar" pitchFamily="2" charset="-78"/>
            </a:endParaRPr>
          </a:p>
          <a:p>
            <a:pPr marL="0" indent="0" algn="r" rtl="1">
              <a:buNone/>
            </a:pPr>
            <a:r>
              <a:rPr lang="ar-SA" dirty="0" smtClean="0">
                <a:cs typeface="B Zar" pitchFamily="2" charset="-78"/>
              </a:rPr>
              <a:t>ری در بخشی از دوره زیاریان و نیز سلجوقیان پایتخت ایران بوده‌است. </a:t>
            </a:r>
            <a:endParaRPr lang="fa-IR" dirty="0" smtClean="0">
              <a:cs typeface="B Zar" pitchFamily="2" charset="-78"/>
            </a:endParaRPr>
          </a:p>
          <a:p>
            <a:pPr marL="0" indent="0" algn="r" rtl="1">
              <a:buNone/>
            </a:pPr>
            <a:r>
              <a:rPr lang="ar-SA" dirty="0" smtClean="0">
                <a:cs typeface="B Zar" pitchFamily="2" charset="-78"/>
              </a:rPr>
              <a:t>این شهر در طول تاریخ به نام‌های مختلفی خوانده می‌شده، راکس (رکس)، راگز، راگا، رغه، ارشکیه، رام اردشیر، ام‌البلاد، ری شهر، شیخ البلاد و محمدیه از نامهایی بودند که ری در هر دوره به مناسبتی با یکی از این نام‌ها خوانده می‌شده.</a:t>
            </a:r>
            <a:r>
              <a:rPr lang="en-US" dirty="0" smtClean="0">
                <a:cs typeface="B Zar" pitchFamily="2" charset="-78"/>
              </a:rPr>
              <a:t> </a:t>
            </a:r>
            <a:r>
              <a:rPr lang="ar-SA" dirty="0" smtClean="0">
                <a:cs typeface="B Zar" pitchFamily="2" charset="-78"/>
              </a:rPr>
              <a:t>بنابر آنچه که در</a:t>
            </a:r>
            <a:r>
              <a:rPr lang="en-US" dirty="0" smtClean="0">
                <a:cs typeface="B Zar" pitchFamily="2" charset="-78"/>
              </a:rPr>
              <a:t> </a:t>
            </a:r>
            <a:r>
              <a:rPr lang="fa-IR" dirty="0" smtClean="0">
                <a:cs typeface="B Zar" pitchFamily="2" charset="-78"/>
              </a:rPr>
              <a:t>اوستا</a:t>
            </a:r>
            <a:r>
              <a:rPr lang="ar-SA" dirty="0" smtClean="0">
                <a:cs typeface="B Zar" pitchFamily="2" charset="-78"/>
              </a:rPr>
              <a:t>آمده ری سیزدهمین شهری است که در جهان ساخته شده‌است.</a:t>
            </a:r>
            <a:r>
              <a:rPr lang="en-US" dirty="0" smtClean="0">
                <a:cs typeface="B Zar" pitchFamily="2" charset="-78"/>
              </a:rPr>
              <a:t> </a:t>
            </a:r>
            <a:r>
              <a:rPr lang="ar-SA" dirty="0" smtClean="0">
                <a:cs typeface="B Zar" pitchFamily="2" charset="-78"/>
              </a:rPr>
              <a:t>تاریخ سکونت در این شهر به </a:t>
            </a:r>
            <a:r>
              <a:rPr lang="fa-IR" dirty="0" smtClean="0">
                <a:cs typeface="B Zar" pitchFamily="2" charset="-78"/>
              </a:rPr>
              <a:t>۸۰۰۰</a:t>
            </a:r>
            <a:r>
              <a:rPr lang="ar-SA" dirty="0" smtClean="0">
                <a:cs typeface="B Zar" pitchFamily="2" charset="-78"/>
              </a:rPr>
              <a:t> سال پیش از میلاد برمی‌گردد و برپایه برخی از روایات زادگاه زرتشت شهر ری بوده‌است.</a:t>
            </a:r>
            <a:endParaRPr lang="en-US"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رج طغرل.jpg"/>
          <p:cNvPicPr>
            <a:picLocks noGrp="1" noChangeAspect="1"/>
          </p:cNvPicPr>
          <p:nvPr>
            <p:ph idx="1"/>
          </p:nvPr>
        </p:nvPicPr>
        <p:blipFill>
          <a:blip r:embed="rId2" cstate="print"/>
          <a:stretch>
            <a:fillRect/>
          </a:stretch>
        </p:blipFill>
        <p:spPr>
          <a:xfrm>
            <a:off x="2143107" y="198576"/>
            <a:ext cx="5452403" cy="6659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b="1" dirty="0" smtClean="0">
                <a:cs typeface="B Zar" pitchFamily="2" charset="-78"/>
              </a:rPr>
              <a:t>ری در سدة چهارم هجری</a:t>
            </a:r>
            <a:endParaRPr lang="en-US" sz="2800" dirty="0"/>
          </a:p>
        </p:txBody>
      </p:sp>
      <p:sp>
        <p:nvSpPr>
          <p:cNvPr id="3" name="Content Placeholder 2"/>
          <p:cNvSpPr>
            <a:spLocks noGrp="1"/>
          </p:cNvSpPr>
          <p:nvPr>
            <p:ph idx="1"/>
          </p:nvPr>
        </p:nvSpPr>
        <p:spPr/>
        <p:txBody>
          <a:bodyPr>
            <a:normAutofit fontScale="77500" lnSpcReduction="20000"/>
          </a:bodyPr>
          <a:lstStyle/>
          <a:p>
            <a:pPr algn="r" rtl="1"/>
            <a:r>
              <a:rPr lang="fa-IR" b="1" dirty="0" smtClean="0">
                <a:cs typeface="B Zar" pitchFamily="2" charset="-78"/>
              </a:rPr>
              <a:t>شهریست عظیم و آبادان و با خواسته و مردم و بازارگانان بسیار و مستقر پادشاه جبال . . . زین، ابهای ایشان از کاریز است و از وی کرباس و برد و پینبه و غضاره و روغن و نبید خیزد و از نواحی وی طیلسانها، پشمین نیکو خیزد و محمد زکریاء بچشک ازنجا بود و تربت محمد بن الحسن الفقیه و کسایی مقری، و فراخری منجم از آنجاست(حدود العالم، ص 142).</a:t>
            </a:r>
          </a:p>
          <a:p>
            <a:pPr algn="r" rtl="1"/>
            <a:endParaRPr lang="en-US" b="1" dirty="0" smtClean="0">
              <a:cs typeface="B Zar" pitchFamily="2" charset="-78"/>
            </a:endParaRPr>
          </a:p>
          <a:p>
            <a:pPr algn="r" rtl="1"/>
            <a:r>
              <a:rPr lang="fa-IR" b="1" dirty="0" smtClean="0">
                <a:cs typeface="B Zar" pitchFamily="2" charset="-78"/>
              </a:rPr>
              <a:t>ری خوره ای دلگشا پر آب بادیه های گرانمایه، خوش میوه، با زمین گسترده و روستاهای سنگین است. اینجاست که عمربن سعد را بدبخت کرد و به کشتن حسین بن علی واداشت و آتش دوزخ را برگزید و گفت: آیا فرمانروایی ری که مرا به خود می خواند چشم پوشم یا با گکشتن حسین سرزنش ابدی را بپذیرم؟ کشت حسین آتش بی امان را در پی دارد و فرمانروائی ری روشنی چشمان من است.</a:t>
            </a:r>
          </a:p>
          <a:p>
            <a:pPr algn="r" rtl="1"/>
            <a:endParaRPr lang="en-US" b="1" dirty="0" smtClean="0">
              <a:cs typeface="B Zar" pitchFamily="2" charset="-78"/>
            </a:endParaRPr>
          </a:p>
          <a:p>
            <a:pPr algn="r" rtl="1"/>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126055"/>
          </a:xfrm>
        </p:spPr>
        <p:txBody>
          <a:bodyPr>
            <a:normAutofit fontScale="77500" lnSpcReduction="20000"/>
          </a:bodyPr>
          <a:lstStyle/>
          <a:p>
            <a:pPr algn="r" rtl="1"/>
            <a:r>
              <a:rPr lang="fa-IR" b="1" dirty="0" smtClean="0">
                <a:cs typeface="B Zar" pitchFamily="2" charset="-78"/>
              </a:rPr>
              <a:t>در حدیث ها سرزمین ری نفرین شده که شگون خیز است، کنار طوفانی از گرد قرار گرفته و خاکش لعنت زده است که درستی را نمی پذیرد. </a:t>
            </a:r>
          </a:p>
          <a:p>
            <a:pPr algn="r" rtl="1"/>
            <a:r>
              <a:rPr lang="fa-IR" b="1" dirty="0" smtClean="0">
                <a:cs typeface="B Zar" pitchFamily="2" charset="-78"/>
              </a:rPr>
              <a:t>هارون الرشید گفته است، جهان در چهار جایگاه است: دمشق، رقه، ری، سمرقند. </a:t>
            </a:r>
          </a:p>
          <a:p>
            <a:pPr algn="r" rtl="1"/>
            <a:r>
              <a:rPr lang="fa-IR" b="1" dirty="0" smtClean="0">
                <a:cs typeface="B Zar" pitchFamily="2" charset="-78"/>
              </a:rPr>
              <a:t>روی بن بیلان بن اصفهان ری را پایه کرده است. در حدیث است که ری یکی از دروازه های جهان است که مردم بدانجا کشیده می شوند.</a:t>
            </a:r>
          </a:p>
          <a:p>
            <a:pPr algn="r" rtl="1"/>
            <a:r>
              <a:rPr lang="fa-IR" b="1" dirty="0" smtClean="0">
                <a:cs typeface="B Zar" pitchFamily="2" charset="-78"/>
              </a:rPr>
              <a:t> اصمعی گفت: ری عروس شهرها و سکه جهان است، خوش آب و هوا در میان راه گرگان و خراسان و عراق است[و من گفتم: </a:t>
            </a:r>
            <a:r>
              <a:rPr lang="fa-IR" b="1" dirty="0" smtClean="0">
                <a:solidFill>
                  <a:srgbClr val="FF0000"/>
                </a:solidFill>
                <a:cs typeface="B Zar" pitchFamily="2" charset="-78"/>
              </a:rPr>
              <a:t>ری چهار راهی بزرگ و خواستگاهی سترگ است</a:t>
            </a:r>
            <a:r>
              <a:rPr lang="fa-IR" b="1" dirty="0" smtClean="0">
                <a:cs typeface="B Zar" pitchFamily="2" charset="-78"/>
              </a:rPr>
              <a:t>] من برای قصبه آن نامی دیگر نیافتم. </a:t>
            </a:r>
          </a:p>
          <a:p>
            <a:pPr algn="r" rtl="1"/>
            <a:r>
              <a:rPr lang="fa-IR" b="1" dirty="0" smtClean="0">
                <a:cs typeface="B Zar" pitchFamily="2" charset="-78"/>
              </a:rPr>
              <a:t>شهرهای آوه، ساوه، قزوین، ابهر، شلنبه، خوار، را با ناحیت های قم، دماوند، شهر زور، و روستاهای: قوسین، قصران داخل، قصرون بیرون، سربهزان، قرج، جنی، سیرا، فیروز رام دارد(احسن التقاسیم فی معرفته الاقالیم، ص 574-575)</a:t>
            </a:r>
            <a:endParaRPr lang="en-US" b="1" dirty="0" smtClean="0">
              <a:cs typeface="B Zar"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قزوین</a:t>
            </a:r>
            <a:endParaRPr lang="en-US" sz="2400" b="1" dirty="0">
              <a:cs typeface="B Zar" pitchFamily="2" charset="-78"/>
            </a:endParaRPr>
          </a:p>
        </p:txBody>
      </p:sp>
      <p:sp>
        <p:nvSpPr>
          <p:cNvPr id="3" name="Content Placeholder 2"/>
          <p:cNvSpPr>
            <a:spLocks noGrp="1"/>
          </p:cNvSpPr>
          <p:nvPr>
            <p:ph idx="1"/>
          </p:nvPr>
        </p:nvSpPr>
        <p:spPr/>
        <p:txBody>
          <a:bodyPr>
            <a:normAutofit/>
          </a:bodyPr>
          <a:lstStyle/>
          <a:p>
            <a:pPr algn="r" rtl="1"/>
            <a:r>
              <a:rPr lang="ar-SA" sz="2400" b="1" dirty="0" smtClean="0">
                <a:cs typeface="B Zar" pitchFamily="2" charset="-78"/>
              </a:rPr>
              <a:t>قزوین</a:t>
            </a:r>
            <a:r>
              <a:rPr lang="en-US" sz="2400" b="1" dirty="0" smtClean="0">
                <a:cs typeface="B Zar" pitchFamily="2" charset="-78"/>
              </a:rPr>
              <a:t> </a:t>
            </a:r>
            <a:r>
              <a:rPr lang="ar-SA" sz="2400" b="1" dirty="0" smtClean="0">
                <a:cs typeface="B Zar" pitchFamily="2" charset="-78"/>
              </a:rPr>
              <a:t>را در نوشته‌های قدیمی؛ شهر باستانی </a:t>
            </a:r>
            <a:r>
              <a:rPr lang="fa-IR" sz="2400" b="1" dirty="0" smtClean="0">
                <a:cs typeface="B Zar" pitchFamily="2" charset="-78"/>
              </a:rPr>
              <a:t>«</a:t>
            </a:r>
            <a:r>
              <a:rPr lang="ar-SA" sz="2400" b="1" dirty="0" smtClean="0">
                <a:cs typeface="B Zar" pitchFamily="2" charset="-78"/>
              </a:rPr>
              <a:t>آرساس</a:t>
            </a:r>
            <a:r>
              <a:rPr lang="fa-IR" sz="2400" b="1" dirty="0" smtClean="0">
                <a:cs typeface="B Zar" pitchFamily="2" charset="-78"/>
              </a:rPr>
              <a:t>»</a:t>
            </a:r>
            <a:r>
              <a:rPr lang="ar-SA" sz="2400" b="1" dirty="0" smtClean="0">
                <a:cs typeface="B Zar" pitchFamily="2" charset="-78"/>
              </a:rPr>
              <a:t> یا </a:t>
            </a:r>
            <a:r>
              <a:rPr lang="fa-IR" sz="2400" b="1" dirty="0" smtClean="0">
                <a:cs typeface="B Zar" pitchFamily="2" charset="-78"/>
              </a:rPr>
              <a:t>«</a:t>
            </a:r>
            <a:r>
              <a:rPr lang="ar-SA" sz="2400" b="1" dirty="0" smtClean="0">
                <a:cs typeface="B Zar" pitchFamily="2" charset="-78"/>
              </a:rPr>
              <a:t>آرساسیا</a:t>
            </a:r>
            <a:r>
              <a:rPr lang="fa-IR" sz="2400" b="1" dirty="0" smtClean="0">
                <a:cs typeface="B Zar" pitchFamily="2" charset="-78"/>
              </a:rPr>
              <a:t>»</a:t>
            </a:r>
            <a:r>
              <a:rPr lang="ar-SA" sz="2400" b="1" dirty="0" smtClean="0">
                <a:cs typeface="B Zar" pitchFamily="2" charset="-78"/>
              </a:rPr>
              <a:t> و در تاریخ</a:t>
            </a:r>
            <a:r>
              <a:rPr lang="en-US" sz="2400" b="1" dirty="0" smtClean="0">
                <a:cs typeface="B Zar" pitchFamily="2" charset="-78"/>
              </a:rPr>
              <a:t> </a:t>
            </a:r>
            <a:r>
              <a:rPr lang="fa-IR" sz="2400" b="1" dirty="0" smtClean="0">
                <a:cs typeface="B Zar" pitchFamily="2" charset="-78"/>
              </a:rPr>
              <a:t>یونان </a:t>
            </a:r>
            <a:r>
              <a:rPr lang="ar-SA" sz="2400" b="1" dirty="0" smtClean="0">
                <a:cs typeface="B Zar" pitchFamily="2" charset="-78"/>
              </a:rPr>
              <a:t>شهر قدیمی «راژیا» نامیده‌اند. قرار گرفتن آن بر سر راه</a:t>
            </a:r>
            <a:r>
              <a:rPr lang="en-US" sz="2400" b="1" dirty="0" smtClean="0">
                <a:cs typeface="B Zar" pitchFamily="2" charset="-78"/>
              </a:rPr>
              <a:t> </a:t>
            </a:r>
            <a:r>
              <a:rPr lang="ar-SA" sz="2400" b="1" dirty="0" smtClean="0">
                <a:cs typeface="B Zar" pitchFamily="2" charset="-78"/>
              </a:rPr>
              <a:t>جاد</a:t>
            </a:r>
            <a:r>
              <a:rPr lang="fa-IR" sz="2400" b="1" dirty="0" smtClean="0">
                <a:cs typeface="B Zar" pitchFamily="2" charset="-78"/>
              </a:rPr>
              <a:t>ة</a:t>
            </a:r>
            <a:r>
              <a:rPr lang="ar-SA" sz="2400" b="1" dirty="0" smtClean="0">
                <a:cs typeface="B Zar" pitchFamily="2" charset="-78"/>
              </a:rPr>
              <a:t> ابریشم سرنوشت قزوین را با فراز و فرودهای تلخ و شیرین گره زده است. </a:t>
            </a:r>
            <a:endParaRPr lang="en-US" sz="2400" b="1" dirty="0" smtClean="0">
              <a:cs typeface="B Zar" pitchFamily="2" charset="-78"/>
            </a:endParaRPr>
          </a:p>
          <a:p>
            <a:pPr algn="r" rtl="1"/>
            <a:r>
              <a:rPr lang="ar-SA" sz="2400" b="1" dirty="0" smtClean="0">
                <a:cs typeface="B Zar" pitchFamily="2" charset="-78"/>
              </a:rPr>
              <a:t>بر پایه نوشته‌های یونانی و رومی پیش از دوران</a:t>
            </a:r>
            <a:r>
              <a:rPr lang="en-US" sz="2400" b="1" dirty="0" smtClean="0">
                <a:cs typeface="B Zar" pitchFamily="2" charset="-78"/>
              </a:rPr>
              <a:t> </a:t>
            </a:r>
            <a:r>
              <a:rPr lang="ar-SA" sz="2400" b="1" dirty="0" smtClean="0">
                <a:cs typeface="B Zar" pitchFamily="2" charset="-78"/>
              </a:rPr>
              <a:t>هخامنشی، مردمی که آن‌ها را</a:t>
            </a:r>
            <a:r>
              <a:rPr lang="fa-IR" sz="2400" b="1" dirty="0" smtClean="0">
                <a:cs typeface="B Zar" pitchFamily="2" charset="-78"/>
              </a:rPr>
              <a:t>«</a:t>
            </a:r>
            <a:r>
              <a:rPr lang="ar-SA" sz="2400" b="1" dirty="0" smtClean="0">
                <a:cs typeface="B Zar" pitchFamily="2" charset="-78"/>
              </a:rPr>
              <a:t>کاسی ها</a:t>
            </a:r>
            <a:r>
              <a:rPr lang="fa-IR" sz="2400" b="1" dirty="0" smtClean="0">
                <a:cs typeface="B Zar" pitchFamily="2" charset="-78"/>
              </a:rPr>
              <a:t>» </a:t>
            </a:r>
            <a:r>
              <a:rPr lang="ar-SA" sz="2400" b="1" dirty="0" smtClean="0">
                <a:cs typeface="B Zar" pitchFamily="2" charset="-78"/>
              </a:rPr>
              <a:t>یا «کاسیت» می نامیده اند، در کرانه باختری دریای شمال ایران می زیستند که به گفته بعضی از تاریخ نگاران، آریایی یا از ملیت «میت تانی» به حساب می آمدند. </a:t>
            </a:r>
            <a:endParaRPr lang="fa-IR" sz="2400" b="1" dirty="0" smtClean="0">
              <a:cs typeface="B Zar" pitchFamily="2" charset="-78"/>
            </a:endParaRPr>
          </a:p>
          <a:p>
            <a:pPr algn="r" rtl="1"/>
            <a:r>
              <a:rPr lang="ar-SA" sz="2400" b="1" dirty="0" smtClean="0">
                <a:cs typeface="B Zar" pitchFamily="2" charset="-78"/>
              </a:rPr>
              <a:t>گفته می‌شود این قوم مدت‌ها پیش از مادها به ایران آمده و قرن‌ها در کرانه باختری دریای هیرکانی( کاسپین)- (خزر) استقراریافته بود. گفته شده که نام قزوین از این اقوام، و از نام</a:t>
            </a:r>
            <a:r>
              <a:rPr lang="en-US" sz="2400" b="1" dirty="0" smtClean="0">
                <a:cs typeface="B Zar" pitchFamily="2" charset="-78"/>
              </a:rPr>
              <a:t> </a:t>
            </a:r>
            <a:r>
              <a:rPr lang="ar-SA" sz="2400" b="1" dirty="0" smtClean="0">
                <a:cs typeface="B Zar" pitchFamily="2" charset="-78"/>
              </a:rPr>
              <a:t> دریای کاسپین</a:t>
            </a:r>
            <a:r>
              <a:rPr lang="en-US" sz="2400" b="1" dirty="0" smtClean="0">
                <a:cs typeface="B Zar" pitchFamily="2" charset="-78"/>
              </a:rPr>
              <a:t> </a:t>
            </a:r>
            <a:r>
              <a:rPr lang="ar-SA" sz="2400" b="1" dirty="0" smtClean="0">
                <a:cs typeface="B Zar" pitchFamily="2" charset="-78"/>
              </a:rPr>
              <a:t>گرفته شده‌است.</a:t>
            </a:r>
            <a:endParaRPr lang="en-US" sz="2400" b="1" dirty="0">
              <a:cs typeface="B Zar" pitchFamily="2" charset="-7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قزوین</a:t>
            </a:r>
            <a:endParaRPr lang="en-US" sz="2400" b="1" dirty="0">
              <a:cs typeface="B Zar" pitchFamily="2" charset="-78"/>
            </a:endParaRPr>
          </a:p>
        </p:txBody>
      </p:sp>
      <p:sp>
        <p:nvSpPr>
          <p:cNvPr id="3" name="Content Placeholder 2"/>
          <p:cNvSpPr>
            <a:spLocks noGrp="1"/>
          </p:cNvSpPr>
          <p:nvPr>
            <p:ph idx="1"/>
          </p:nvPr>
        </p:nvSpPr>
        <p:spPr/>
        <p:txBody>
          <a:bodyPr>
            <a:normAutofit fontScale="92500" lnSpcReduction="20000"/>
          </a:bodyPr>
          <a:lstStyle/>
          <a:p>
            <a:pPr algn="r" rtl="1"/>
            <a:r>
              <a:rPr lang="fa-IR" dirty="0" smtClean="0">
                <a:cs typeface="B Zar" pitchFamily="2" charset="-78"/>
              </a:rPr>
              <a:t>قزوین شهریست از کرد وی باره ای و ایشان را یکی جوی آبست کی اندر میان مزگت جامع گذرد و چندانست کی بخورند و مردمانی . . . . نجا میوه نیکو باشد. (حدود العالم، ص 142)</a:t>
            </a:r>
            <a:endParaRPr lang="en-US" dirty="0" smtClean="0">
              <a:cs typeface="B Zar" pitchFamily="2" charset="-78"/>
            </a:endParaRPr>
          </a:p>
          <a:p>
            <a:pPr algn="r" rtl="1"/>
            <a:r>
              <a:rPr lang="fa-IR" dirty="0" smtClean="0">
                <a:cs typeface="B Zar" pitchFamily="2" charset="-78"/>
              </a:rPr>
              <a:t>قزوین بزرگ و پر تاکستان است. شهرکی دارد [که جامع در انست] در ربض آن دژی هست. از چاه ها و آۀب باران می آشامند، نهری نیز دارد: مرز خوره و از مراکز فقه و فلسفه است[در شهرهای ری مهم تر از آن نیست، و در حدیث آمده که قزوین یک در بهشت است]. (احسن التقاسیم فی معرفته الاقالیم، ص 584). </a:t>
            </a:r>
            <a:endParaRPr lang="en-US" dirty="0" smtClean="0">
              <a:cs typeface="B Zar" pitchFamily="2" charset="-78"/>
            </a:endParaRPr>
          </a:p>
          <a:p>
            <a:pPr algn="r" rtl="1"/>
            <a:r>
              <a:rPr lang="fa-IR" dirty="0" smtClean="0">
                <a:cs typeface="B Zar" pitchFamily="2" charset="-78"/>
              </a:rPr>
              <a:t> از گرد وی باره ای و ایشانرا یکی جوی آبست کی اندر میان مزگت جامع گذرد و چندانست کی بخورند و مردمانی . . . آنجا میوه نیکو باشد (حدود العالم، 142)</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b="1" dirty="0" smtClean="0">
                <a:cs typeface="B Zar" pitchFamily="2" charset="-78"/>
              </a:rPr>
              <a:t>هگمتان/اکباتان</a:t>
            </a:r>
            <a:endParaRPr lang="en-US" sz="2800" b="1" dirty="0">
              <a:cs typeface="B Zar" pitchFamily="2" charset="-78"/>
            </a:endParaRPr>
          </a:p>
        </p:txBody>
      </p:sp>
      <p:sp>
        <p:nvSpPr>
          <p:cNvPr id="3" name="Content Placeholder 2"/>
          <p:cNvSpPr>
            <a:spLocks noGrp="1"/>
          </p:cNvSpPr>
          <p:nvPr>
            <p:ph idx="1"/>
          </p:nvPr>
        </p:nvSpPr>
        <p:spPr/>
        <p:txBody>
          <a:bodyPr>
            <a:normAutofit fontScale="85000" lnSpcReduction="20000"/>
          </a:bodyPr>
          <a:lstStyle/>
          <a:p>
            <a:pPr algn="r" rtl="1"/>
            <a:r>
              <a:rPr lang="ar-SA" dirty="0" smtClean="0">
                <a:cs typeface="B Zar" pitchFamily="2" charset="-78"/>
              </a:rPr>
              <a:t>ن</a:t>
            </a:r>
            <a:r>
              <a:rPr lang="ar-SA" b="1" dirty="0" smtClean="0">
                <a:cs typeface="B Zar" pitchFamily="2" charset="-78"/>
              </a:rPr>
              <a:t>ام این شهر در سنگ نوشته داریوش یکم در بیستون در زبان فارسی باستان در گنج نامه «هَگمَتانَ»، در</a:t>
            </a:r>
            <a:r>
              <a:rPr lang="en-US" b="1" dirty="0" smtClean="0">
                <a:cs typeface="B Zar" pitchFamily="2" charset="-78"/>
              </a:rPr>
              <a:t> </a:t>
            </a:r>
            <a:r>
              <a:rPr lang="ar-SA" b="1" dirty="0" smtClean="0">
                <a:cs typeface="B Zar" pitchFamily="2" charset="-78"/>
              </a:rPr>
              <a:t>زبان ایلامی</a:t>
            </a:r>
            <a:r>
              <a:rPr lang="en-US" b="1" dirty="0" smtClean="0">
                <a:cs typeface="B Zar" pitchFamily="2" charset="-78"/>
              </a:rPr>
              <a:t> </a:t>
            </a:r>
            <a:r>
              <a:rPr lang="ar-SA" b="1" dirty="0" smtClean="0">
                <a:cs typeface="B Zar" pitchFamily="2" charset="-78"/>
              </a:rPr>
              <a:t>«اَگ-مَ-دَ-نَ» و در</a:t>
            </a:r>
            <a:r>
              <a:rPr lang="en-US" b="1" dirty="0" smtClean="0">
                <a:cs typeface="B Zar" pitchFamily="2" charset="-78"/>
              </a:rPr>
              <a:t> </a:t>
            </a:r>
            <a:r>
              <a:rPr lang="ar-SA" b="1" dirty="0" smtClean="0">
                <a:cs typeface="B Zar" pitchFamily="2" charset="-78"/>
              </a:rPr>
              <a:t>اکدی</a:t>
            </a:r>
            <a:r>
              <a:rPr lang="en-US" b="1" dirty="0" smtClean="0">
                <a:cs typeface="B Zar" pitchFamily="2" charset="-78"/>
              </a:rPr>
              <a:t> </a:t>
            </a:r>
            <a:r>
              <a:rPr lang="ar-SA" b="1" dirty="0" smtClean="0">
                <a:cs typeface="B Zar" pitchFamily="2" charset="-78"/>
              </a:rPr>
              <a:t>«اَ-گَ-مَ-تَ-نُ» ثبت شده‌است. معمولاً چنین تفسیر می‌شود که این واژه از «هَنگمَتَ» به معنای «محل گردآمدن» مشتق شده‌است و نتیجه گرفته می‌شود که پیش از شکل‌گیری دولت ماد، نوعی گردهمایی مردمی در اینجا انجام می‌شد. </a:t>
            </a:r>
            <a:endParaRPr lang="fa-IR" b="1" dirty="0" smtClean="0">
              <a:cs typeface="B Zar" pitchFamily="2" charset="-78"/>
            </a:endParaRPr>
          </a:p>
          <a:p>
            <a:pPr algn="r" rtl="1"/>
            <a:r>
              <a:rPr lang="ar-SA" b="1" dirty="0" smtClean="0">
                <a:cs typeface="B Zar" pitchFamily="2" charset="-78"/>
              </a:rPr>
              <a:t>هرودوت به یک گردهمایی مادها که در آن دیاکو</a:t>
            </a:r>
            <a:r>
              <a:rPr lang="en-US" b="1" dirty="0" smtClean="0">
                <a:cs typeface="B Zar" pitchFamily="2" charset="-78"/>
              </a:rPr>
              <a:t> </a:t>
            </a:r>
            <a:r>
              <a:rPr lang="ar-SA" b="1" dirty="0" smtClean="0">
                <a:cs typeface="B Zar" pitchFamily="2" charset="-78"/>
              </a:rPr>
              <a:t>به شاهی برگزیده شد، اشاره می‌کند ولی محل آن را مشخص نکرده‌است</a:t>
            </a:r>
            <a:r>
              <a:rPr lang="en-US" b="1" dirty="0" smtClean="0">
                <a:cs typeface="B Zar" pitchFamily="2" charset="-78"/>
              </a:rPr>
              <a:t>.</a:t>
            </a:r>
          </a:p>
          <a:p>
            <a:pPr algn="r" rtl="1"/>
            <a:r>
              <a:rPr lang="ar-SA" b="1" dirty="0" smtClean="0">
                <a:cs typeface="B Zar" pitchFamily="2" charset="-78"/>
              </a:rPr>
              <a:t>واژ</a:t>
            </a:r>
            <a:r>
              <a:rPr lang="fa-IR" b="1" dirty="0" smtClean="0">
                <a:cs typeface="B Zar" pitchFamily="2" charset="-78"/>
              </a:rPr>
              <a:t>ة</a:t>
            </a:r>
            <a:r>
              <a:rPr lang="ar-SA" b="1" dirty="0" smtClean="0">
                <a:cs typeface="B Zar" pitchFamily="2" charset="-78"/>
              </a:rPr>
              <a:t> ایلامی «هَل. مَتَ. نَ» به معنای «سرزمین مادها» احتمالاً نباید درست باشد چرا که شهر پایتخت مادها نمی‌توانست نامی ایلامی داشته باشد یا «سرزمین» نامیده شود</a:t>
            </a:r>
            <a:r>
              <a:rPr lang="en-US" b="1" dirty="0" smtClean="0">
                <a:cs typeface="B Zar" pitchFamily="2" charset="-78"/>
              </a:rPr>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r" rtl="1"/>
            <a:r>
              <a:rPr lang="ar-SA" b="1" dirty="0" smtClean="0">
                <a:cs typeface="B Zar" pitchFamily="2" charset="-78"/>
              </a:rPr>
              <a:t>جرج کرزن پیشنهاد کرده‌است که با توجه به اینکه در آن‌جا هفت شهر، هگمتانه نامیده می‌شوند و چهارتای آن‌ها در</a:t>
            </a:r>
            <a:r>
              <a:rPr lang="en-US" b="1" dirty="0" smtClean="0">
                <a:cs typeface="B Zar" pitchFamily="2" charset="-78"/>
              </a:rPr>
              <a:t> </a:t>
            </a:r>
            <a:r>
              <a:rPr lang="ar-SA" b="1" dirty="0" smtClean="0">
                <a:cs typeface="B Zar" pitchFamily="2" charset="-78"/>
              </a:rPr>
              <a:t>پارس قرار دارند، این نام در واقع برای پایتخت یا شهر شاهی تعیین شده بود. </a:t>
            </a:r>
            <a:endParaRPr lang="fa-IR" b="1" dirty="0" smtClean="0">
              <a:cs typeface="B Zar" pitchFamily="2" charset="-78"/>
            </a:endParaRPr>
          </a:p>
          <a:p>
            <a:pPr algn="r" rtl="1"/>
            <a:r>
              <a:rPr lang="ar-SA" b="1" dirty="0" smtClean="0">
                <a:cs typeface="B Zar" pitchFamily="2" charset="-78"/>
              </a:rPr>
              <a:t>در منابع باستانی و دیگر منابع، برای هگمتانه نام‌های مختلفی ذکر شده‌است: در زبان یونانی«اِکباتانا، اِگباتانا»، در زبان لاتین اکباتانا، اکباتانا، اکباتانیس پارتیوروم» در</a:t>
            </a:r>
            <a:r>
              <a:rPr lang="en-US" b="1" dirty="0" smtClean="0">
                <a:cs typeface="B Zar" pitchFamily="2" charset="-78"/>
              </a:rPr>
              <a:t> </a:t>
            </a:r>
            <a:r>
              <a:rPr lang="ar-SA" b="1" dirty="0" smtClean="0">
                <a:cs typeface="B Zar" pitchFamily="2" charset="-78"/>
              </a:rPr>
              <a:t>زبان آرامی«اَحمِتَ»، در زبان ارمنی«اَحمَتَن، هَمَتَن، اِکبَتَن» و در</a:t>
            </a:r>
            <a:r>
              <a:rPr lang="fa-IR" b="1" dirty="0" smtClean="0">
                <a:cs typeface="B Zar" pitchFamily="2" charset="-78"/>
              </a:rPr>
              <a:t>زبان </a:t>
            </a:r>
            <a:r>
              <a:rPr lang="ar-SA" b="1" dirty="0" smtClean="0">
                <a:cs typeface="B Zar" pitchFamily="2" charset="-78"/>
              </a:rPr>
              <a:t>فارسی میانه</a:t>
            </a:r>
            <a:r>
              <a:rPr lang="fa-IR" b="1" dirty="0" smtClean="0">
                <a:cs typeface="B Zar" pitchFamily="2" charset="-78"/>
              </a:rPr>
              <a:t>«</a:t>
            </a:r>
            <a:r>
              <a:rPr lang="ar-SA" b="1" dirty="0" smtClean="0">
                <a:cs typeface="B Zar" pitchFamily="2" charset="-78"/>
              </a:rPr>
              <a:t>هَمَدان»</a:t>
            </a:r>
            <a:endParaRPr lang="en-US" b="1" dirty="0" smtClean="0">
              <a:cs typeface="B Zar" pitchFamily="2" charset="-78"/>
            </a:endParaRPr>
          </a:p>
          <a:p>
            <a:pPr algn="r" rtl="1"/>
            <a:r>
              <a:rPr lang="ar-SA" b="1" dirty="0" smtClean="0">
                <a:cs typeface="B Zar" pitchFamily="2" charset="-78"/>
              </a:rPr>
              <a:t>بنا بر هر دو زمین</a:t>
            </a:r>
            <a:r>
              <a:rPr lang="fa-IR" b="1" dirty="0" smtClean="0">
                <a:cs typeface="B Zar" pitchFamily="2" charset="-78"/>
              </a:rPr>
              <a:t>ة</a:t>
            </a:r>
            <a:r>
              <a:rPr lang="ar-SA" b="1" dirty="0" smtClean="0">
                <a:cs typeface="B Zar" pitchFamily="2" charset="-78"/>
              </a:rPr>
              <a:t> تاریخی و باستان‌شناسی، تطبیق هگمتانه با همدان، قطعی است. با این حال، کمبود آثار باقی‌ماند</a:t>
            </a:r>
            <a:r>
              <a:rPr lang="fa-IR" b="1" dirty="0" smtClean="0">
                <a:cs typeface="B Zar" pitchFamily="2" charset="-78"/>
              </a:rPr>
              <a:t>ة</a:t>
            </a:r>
            <a:r>
              <a:rPr lang="ar-SA" b="1" dirty="0" smtClean="0">
                <a:cs typeface="B Zar" pitchFamily="2" charset="-78"/>
              </a:rPr>
              <a:t> قابل مشاهده از دوران پیش از اسلام در این منطقه، باعث شده که برخی از نخستین بازدیدکنندگان اروپایی، مکان‌های جایگزینی همچون شوش، کنگاور و تخت سلیمان </a:t>
            </a:r>
            <a:r>
              <a:rPr lang="en-US" b="1" dirty="0" smtClean="0">
                <a:cs typeface="B Zar" pitchFamily="2" charset="-78"/>
              </a:rPr>
              <a:t> </a:t>
            </a:r>
            <a:r>
              <a:rPr lang="ar-SA" b="1" dirty="0" smtClean="0">
                <a:cs typeface="B Zar" pitchFamily="2" charset="-78"/>
              </a:rPr>
              <a:t>را برای هگمتانه پیشنهاد دهند.</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5860"/>
            <a:ext cx="8229600" cy="4840303"/>
          </a:xfrm>
        </p:spPr>
        <p:txBody>
          <a:bodyPr>
            <a:normAutofit fontScale="55000" lnSpcReduction="20000"/>
          </a:bodyPr>
          <a:lstStyle/>
          <a:p>
            <a:pPr algn="r" rtl="1"/>
            <a:r>
              <a:rPr lang="fa-IR" b="1" dirty="0" smtClean="0">
                <a:cs typeface="B Zar" pitchFamily="2" charset="-78"/>
              </a:rPr>
              <a:t>در دوره اشکانیان-که هم‌زمان با چیرگی دودمان هان بر چین بود-پیوندهای بازرگانی میان دو کشور گسترش و رو به فزونی یافت. </a:t>
            </a:r>
          </a:p>
          <a:p>
            <a:pPr algn="r" rtl="1"/>
            <a:endParaRPr lang="fa-IR" b="1" dirty="0" smtClean="0">
              <a:cs typeface="B Zar" pitchFamily="2" charset="-78"/>
            </a:endParaRPr>
          </a:p>
          <a:p>
            <a:pPr algn="r" rtl="1"/>
            <a:r>
              <a:rPr lang="fa-IR" b="1" dirty="0" smtClean="0">
                <a:cs typeface="B Zar" pitchFamily="2" charset="-78"/>
              </a:rPr>
              <a:t>دو طرف سفیرانی میان یکدیگر رد و بدل نمودند و جهانگردانی از چین نیز از ایران دیدار نمودند. دو کشور محصولاتی را به همدیگر معرفی نمودند که برجسته‌ترین آنان ابریشم چین بود. </a:t>
            </a:r>
          </a:p>
          <a:p>
            <a:pPr algn="r" rtl="1"/>
            <a:endParaRPr lang="fa-IR" b="1" dirty="0">
              <a:cs typeface="B Zar" pitchFamily="2" charset="-78"/>
            </a:endParaRPr>
          </a:p>
          <a:p>
            <a:pPr algn="r" rtl="1"/>
            <a:r>
              <a:rPr lang="fa-IR" b="1" dirty="0" smtClean="0">
                <a:cs typeface="B Zar" pitchFamily="2" charset="-78"/>
              </a:rPr>
              <a:t>مسیر بازرگانی این کالای ارزشمند از چین به اروپا از ایران می‌گذشت و راه ابریشم نام‌داشت.</a:t>
            </a:r>
          </a:p>
          <a:p>
            <a:pPr algn="r" rtl="1"/>
            <a:endParaRPr lang="en-US" dirty="0" smtClean="0">
              <a:cs typeface="B Zar" pitchFamily="2" charset="-78"/>
            </a:endParaRPr>
          </a:p>
          <a:p>
            <a:pPr algn="r" rtl="1"/>
            <a:r>
              <a:rPr lang="fa-IR" b="1" dirty="0" smtClean="0">
                <a:cs typeface="B Zar" pitchFamily="2" charset="-78"/>
              </a:rPr>
              <a:t>در زمان ساسانیان روابط دو کشور فراز و نشیب بسیاری داشت. </a:t>
            </a:r>
          </a:p>
          <a:p>
            <a:pPr algn="r" rtl="1"/>
            <a:endParaRPr lang="fa-IR" b="1" dirty="0">
              <a:cs typeface="B Zar" pitchFamily="2" charset="-78"/>
            </a:endParaRPr>
          </a:p>
          <a:p>
            <a:pPr algn="r" rtl="1"/>
            <a:r>
              <a:rPr lang="fa-IR" b="1" dirty="0" smtClean="0">
                <a:cs typeface="B Zar" pitchFamily="2" charset="-78"/>
              </a:rPr>
              <a:t>ایرانیان بازرگانی ابریشم را در انحصار خویش گرفتند. </a:t>
            </a:r>
          </a:p>
          <a:p>
            <a:pPr algn="r" rtl="1"/>
            <a:endParaRPr lang="fa-IR" b="1" dirty="0">
              <a:cs typeface="B Zar" pitchFamily="2" charset="-78"/>
            </a:endParaRPr>
          </a:p>
          <a:p>
            <a:pPr algn="r" rtl="1"/>
            <a:r>
              <a:rPr lang="fa-IR" b="1" dirty="0" smtClean="0">
                <a:cs typeface="B Zar" pitchFamily="2" charset="-78"/>
              </a:rPr>
              <a:t>این انحصار سبب کینه‌توزی‌های بزرگی گشت و چین به دشمنان ایران چون روم پیوست. </a:t>
            </a:r>
          </a:p>
          <a:p>
            <a:pPr algn="r" rtl="1"/>
            <a:endParaRPr lang="fa-IR" b="1" dirty="0" smtClean="0">
              <a:cs typeface="B Zar" pitchFamily="2" charset="-78"/>
            </a:endParaRPr>
          </a:p>
          <a:p>
            <a:pPr algn="r" rtl="1"/>
            <a:r>
              <a:rPr lang="fa-IR" b="1" dirty="0" smtClean="0">
                <a:cs typeface="B Zar" pitchFamily="2" charset="-78"/>
              </a:rPr>
              <a:t>با تازش عربها به ایران، ساسانیان از امپراتور چین یاری خواستند و سپس گروهی از آنان از جمله دودمان ساسانی به دربار این کشور پناهنده شدند.</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Zar" pitchFamily="2" charset="-78"/>
              </a:rPr>
              <a:t>همدان در سدة چهارم هجری</a:t>
            </a:r>
            <a:endParaRPr lang="en-US" sz="2400" b="1" dirty="0">
              <a:cs typeface="B Zar" pitchFamily="2" charset="-78"/>
            </a:endParaRPr>
          </a:p>
        </p:txBody>
      </p:sp>
      <p:sp>
        <p:nvSpPr>
          <p:cNvPr id="3" name="Content Placeholder 2"/>
          <p:cNvSpPr>
            <a:spLocks noGrp="1"/>
          </p:cNvSpPr>
          <p:nvPr>
            <p:ph idx="1"/>
          </p:nvPr>
        </p:nvSpPr>
        <p:spPr/>
        <p:txBody>
          <a:bodyPr>
            <a:normAutofit fontScale="77500" lnSpcReduction="20000"/>
          </a:bodyPr>
          <a:lstStyle/>
          <a:p>
            <a:pPr algn="r" rtl="1"/>
            <a:r>
              <a:rPr lang="fa-IR" dirty="0" smtClean="0">
                <a:cs typeface="B Zar" pitchFamily="2" charset="-78"/>
              </a:rPr>
              <a:t>همدان، خوره ایست در میان این سرزمین (کوهستان/جبال) با شهرهای معتبر و کهن، که همدان بن فلوج بن سام بن نوح(عم) آنرا پایه گذاری کرده است. گویند: کوهها سپاهند و همدان فرمانده آنست که بهترین آب و سبک ترین هوا را دارد. سرزمین گسترده با نهرهای پرآب و درختان سر در هم و میوه های گوارا و مردان جنگنده بسیار است. روستاهایش از من دل ربوده است (احسن التقاسیم فی معرفته الاقالیم 575)  </a:t>
            </a:r>
            <a:endParaRPr lang="en-US" dirty="0" smtClean="0">
              <a:cs typeface="B Zar" pitchFamily="2" charset="-78"/>
            </a:endParaRPr>
          </a:p>
          <a:p>
            <a:pPr algn="r" rtl="1"/>
            <a:r>
              <a:rPr lang="fa-IR" dirty="0" smtClean="0">
                <a:cs typeface="B Zar" pitchFamily="2" charset="-78"/>
              </a:rPr>
              <a:t>همدان مرکز این اقلیم (جبال) بزرگ و زیبا و کهن است. هوایش سرد، آبش فراوان. جامعی کهن و آبرومند دارد. مردم با ادب و میهمان دوست هستند، باغها شهر را فراگرفته با چشمه های بسیار. تابستانش خوب زمستانش آرام. جامع در بازار پر از ساختمانست. بازار در سه رده نهاده شده،  شهرک ویران [اکباتان یا ویرانه های هگمتانه] در میان است و ربض دور آن است. همدان شهری نیکوست، نانش ارزان، حلوایش نیکو، گوشتش فراوان است، ویژگیها و گردشگاتهها دارد. سرمایش نامبردار، حسادت مردم و حیله گری شان معروف و غلو ایشان مشهور است.</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گنبد علویان دورة سلجوقی</a:t>
            </a:r>
            <a:endParaRPr lang="en-US" sz="2400" b="1" dirty="0">
              <a:cs typeface="B Zar" pitchFamily="2" charset="-78"/>
            </a:endParaRPr>
          </a:p>
        </p:txBody>
      </p:sp>
      <p:pic>
        <p:nvPicPr>
          <p:cNvPr id="4" name="Content Placeholder 3" descr="گنبد علویان.jpg"/>
          <p:cNvPicPr>
            <a:picLocks noGrp="1" noChangeAspect="1"/>
          </p:cNvPicPr>
          <p:nvPr>
            <p:ph idx="1"/>
          </p:nvPr>
        </p:nvPicPr>
        <p:blipFill>
          <a:blip r:embed="rId2" cstate="print"/>
          <a:stretch>
            <a:fillRect/>
          </a:stretch>
        </p:blipFill>
        <p:spPr>
          <a:xfrm>
            <a:off x="750107" y="1312454"/>
            <a:ext cx="7750983" cy="5474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gn="r" rtl="1"/>
            <a:r>
              <a:rPr lang="fa-IR" dirty="0" smtClean="0">
                <a:cs typeface="B Zar" pitchFamily="2" charset="-78"/>
              </a:rPr>
              <a:t>همدان امروز چندان آباد نیست، ری بهتر و پر جمعیت تر و آباد تر از آنست، مردمش آنرا رها کرده، دانشمندانش کاهش یافته اند. ری همیت آنرا از آن باز گرفته است. نزدیک کوه با گل ساخته شده است. در کتابی خواندم که همدان دو برید در مانند آن گستره می داشت، ولی چون بخت االنصر از فتح بیت المقدس بازگشت، خواست همدان را بگشاید و چون فرمانده او از این کار در ماند، به او نوشت: نقشه آنجا را برایم بفرست. هنگامی که نقشه را دید دانشمندان را گرد کرد و رای زنی خواست. ایشان گفتند یک سال چشمه های آب را بر ایشان بر بند، سپس آنها را یکجا رها ساز، تا همدان در اب فرو شود. پس چون آب شهر را فراگرفت بیشتر ان ویران شد و وی بر شهر چیره شد. هنوز نیز پناهگاه ش پا برجا و بر تپه است(احسن التقاسیم فی معرفته الاقالیم، ص 586-587). </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gmatana_castle.jpg"/>
          <p:cNvPicPr>
            <a:picLocks noGrp="1" noChangeAspect="1"/>
          </p:cNvPicPr>
          <p:nvPr>
            <p:ph idx="1"/>
          </p:nvPr>
        </p:nvPicPr>
        <p:blipFill>
          <a:blip r:embed="rId2" cstate="print"/>
          <a:stretch>
            <a:fillRect/>
          </a:stretch>
        </p:blipFill>
        <p:spPr>
          <a:xfrm>
            <a:off x="625818" y="642918"/>
            <a:ext cx="7660958" cy="6033249"/>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Zar" pitchFamily="2" charset="-78"/>
              </a:rPr>
              <a:t>گنجنامه</a:t>
            </a:r>
            <a:endParaRPr lang="en-US" sz="2400" b="1" dirty="0">
              <a:cs typeface="B Zar" pitchFamily="2" charset="-78"/>
            </a:endParaRPr>
          </a:p>
        </p:txBody>
      </p:sp>
      <p:pic>
        <p:nvPicPr>
          <p:cNvPr id="4" name="Content Placeholder 3" descr="کتیبه_گنجنامه.JPG"/>
          <p:cNvPicPr>
            <a:picLocks noGrp="1" noChangeAspect="1"/>
          </p:cNvPicPr>
          <p:nvPr>
            <p:ph idx="1"/>
          </p:nvPr>
        </p:nvPicPr>
        <p:blipFill>
          <a:blip r:embed="rId2" cstate="print"/>
          <a:stretch>
            <a:fillRect/>
          </a:stretch>
        </p:blipFill>
        <p:spPr>
          <a:xfrm>
            <a:off x="1071538" y="1313509"/>
            <a:ext cx="7059308" cy="5294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b="1" dirty="0" smtClean="0">
                <a:cs typeface="B Zar" pitchFamily="2" charset="-78"/>
              </a:rPr>
              <a:t> کرمانشاه / قرماسین</a:t>
            </a:r>
            <a:endParaRPr lang="en-US" sz="2400" b="1" dirty="0">
              <a:cs typeface="B Zar" pitchFamily="2" charset="-78"/>
            </a:endParaRPr>
          </a:p>
        </p:txBody>
      </p:sp>
      <p:sp>
        <p:nvSpPr>
          <p:cNvPr id="3" name="Content Placeholder 2"/>
          <p:cNvSpPr>
            <a:spLocks noGrp="1"/>
          </p:cNvSpPr>
          <p:nvPr>
            <p:ph idx="1"/>
          </p:nvPr>
        </p:nvSpPr>
        <p:spPr/>
        <p:txBody>
          <a:bodyPr>
            <a:normAutofit fontScale="70000" lnSpcReduction="20000"/>
          </a:bodyPr>
          <a:lstStyle/>
          <a:p>
            <a:pPr algn="r" rtl="1"/>
            <a:r>
              <a:rPr lang="fa-IR" dirty="0" smtClean="0">
                <a:cs typeface="B Zar" pitchFamily="2" charset="-78"/>
              </a:rPr>
              <a:t>قرماسین دلگشاست پیرامونش را باغها فراگرفته جامع در میان بازارست. عضد الدوله در آنجا کاخی ساخت که در کنار جاده است. فقاعش نامبردار است. (مقدسی، 586)</a:t>
            </a:r>
            <a:endParaRPr lang="en-US" dirty="0" smtClean="0">
              <a:cs typeface="B Zar" pitchFamily="2" charset="-78"/>
            </a:endParaRPr>
          </a:p>
          <a:p>
            <a:pPr algn="r" rtl="1"/>
            <a:r>
              <a:rPr lang="fa-IR" dirty="0" smtClean="0">
                <a:cs typeface="B Zar" pitchFamily="2" charset="-78"/>
              </a:rPr>
              <a:t>شهری است میان همدان و حلوان در سر راه حاج. ابن فقیه گوید که قباد بن فیروز به سبب خوبی آب و هوای کرمانشاهان در آنجا مسکن نموده بود و قصری در آنجا بنا نهاده بود موسوم به قصراللصوص(قزوینی، ص 504)</a:t>
            </a:r>
          </a:p>
          <a:p>
            <a:pPr algn="r" rtl="1"/>
            <a:r>
              <a:rPr lang="fa-IR" dirty="0" smtClean="0">
                <a:cs typeface="B Zar" pitchFamily="2" charset="-78"/>
              </a:rPr>
              <a:t>. </a:t>
            </a:r>
            <a:endParaRPr lang="en-US" dirty="0" smtClean="0">
              <a:cs typeface="B Zar" pitchFamily="2" charset="-78"/>
            </a:endParaRPr>
          </a:p>
          <a:p>
            <a:pPr algn="r" rtl="1"/>
            <a:r>
              <a:rPr lang="fa-IR" dirty="0" smtClean="0">
                <a:cs typeface="B Zar" pitchFamily="2" charset="-78"/>
              </a:rPr>
              <a:t>کرمانشاهه آنرا در کتب قرماسین نوشته اند از اقلیم چهارم است طولش از جزایر خالدات فج و عرض از خط استوا لدک بهرام بن شاپور ذوالاکتاف ساسانی ساخت و قباد بن فیروز تجدید امارتش کرده و درو جهت خود عمارت عالیه ساخت و پسرش انو شروان عادل درو دکة ساخته صد گز در صد گز و در یک جشن برو فغفور چین و خاقان ترک و رای هند و قیصر روم او را دسن بوس کردند شهری وسط بوده است اکنون دیهی است و صفة شبدیز در آن حدود است و خسرو پرویز ساخته و در صحرای آن باغ انداخته دو فرسنگ در دو فرسنگ و بعضی از آن مثمر گردانیده چنانکه همه میوه های سردسیری و گرمسیری درو بودی و باقی گذاشته و درو انواع حیوانات سر داده تا توالد و تناسل کردندی(نزهته القلوب، 108).</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طاق بستان.jpg"/>
          <p:cNvPicPr>
            <a:picLocks noGrp="1" noChangeAspect="1"/>
          </p:cNvPicPr>
          <p:nvPr>
            <p:ph idx="1"/>
          </p:nvPr>
        </p:nvPicPr>
        <p:blipFill>
          <a:blip r:embed="rId2" cstate="print"/>
          <a:stretch>
            <a:fillRect/>
          </a:stretch>
        </p:blipFill>
        <p:spPr>
          <a:xfrm>
            <a:off x="285720" y="993907"/>
            <a:ext cx="8429684" cy="5167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Zar" pitchFamily="2" charset="-78"/>
              </a:rPr>
              <a:t>دینور</a:t>
            </a:r>
            <a:endParaRPr lang="en-US" dirty="0">
              <a:cs typeface="B Zar" pitchFamily="2" charset="-78"/>
            </a:endParaRPr>
          </a:p>
        </p:txBody>
      </p:sp>
      <p:sp>
        <p:nvSpPr>
          <p:cNvPr id="3" name="Content Placeholder 2"/>
          <p:cNvSpPr>
            <a:spLocks noGrp="1"/>
          </p:cNvSpPr>
          <p:nvPr>
            <p:ph idx="1"/>
          </p:nvPr>
        </p:nvSpPr>
        <p:spPr/>
        <p:txBody>
          <a:bodyPr>
            <a:normAutofit fontScale="55000" lnSpcReduction="20000"/>
          </a:bodyPr>
          <a:lstStyle/>
          <a:p>
            <a:pPr algn="r" rtl="1"/>
            <a:r>
              <a:rPr lang="fa-IR" b="1" dirty="0" smtClean="0">
                <a:cs typeface="B Zar" pitchFamily="2" charset="-78"/>
              </a:rPr>
              <a:t>دینور </a:t>
            </a:r>
            <a:r>
              <a:rPr lang="fa-IR" dirty="0" smtClean="0">
                <a:cs typeface="B Zar" pitchFamily="2" charset="-78"/>
              </a:rPr>
              <a:t>شهری باستانی بود که در دشتی به همین نام در شرق استان امروزی کرمانشاه قرار داشت. این شهر در فاصلة سده‌های 8 تا 11 میلادی یکی از مهم‌ترین شهرهای خاورمیانه بود و در دوره‌ای مرکز حکومت خاندان کرد زبان آل حسنویه محسوب می‌شد. دینور بر اثر تهاجم تیمور لنگ تخریب شد و دیگر مسکونی نگردید.</a:t>
            </a:r>
            <a:endParaRPr lang="en-US" dirty="0" smtClean="0">
              <a:cs typeface="B Zar" pitchFamily="2" charset="-78"/>
            </a:endParaRPr>
          </a:p>
          <a:p>
            <a:pPr algn="r" rtl="1"/>
            <a:r>
              <a:rPr lang="fa-IR" b="1" dirty="0" smtClean="0">
                <a:cs typeface="B Zar" pitchFamily="2" charset="-78"/>
              </a:rPr>
              <a:t>پیش از اسلام. </a:t>
            </a:r>
            <a:r>
              <a:rPr lang="fa-IR" dirty="0" smtClean="0">
                <a:cs typeface="B Zar" pitchFamily="2" charset="-78"/>
              </a:rPr>
              <a:t>منطقة دینور از روزگار بسیار دور مسکونی بوده بوده‌است. یافته‌های باستان‌شناسی قدمت شهر دینور را به دوره سلوکیان می‌رساند. دینور نیز مانند کنگاور از مناطقی بوده‌است که مهاجران یونانی در آن مستقر شده‌اند. در حفاری‌های شهر، حوضچه‌ای سنگی کشف شده که با مجسمه‌های سیلنوس و ساتیرها تزیین شده‌است و به همین دلیل احتمال داده شده‌است که کیش پرستش دیونیسوس به‌وسیلة یونانیان به این محل راه یافته بوده‌است.</a:t>
            </a:r>
            <a:endParaRPr lang="en-US" dirty="0" smtClean="0">
              <a:cs typeface="B Zar" pitchFamily="2" charset="-78"/>
            </a:endParaRPr>
          </a:p>
          <a:p>
            <a:pPr algn="r" rtl="1"/>
            <a:r>
              <a:rPr lang="fa-IR" b="1" dirty="0" smtClean="0">
                <a:cs typeface="B Zar" pitchFamily="2" charset="-78"/>
              </a:rPr>
              <a:t>پس از اسلام. </a:t>
            </a:r>
            <a:r>
              <a:rPr lang="fa-IR" dirty="0" smtClean="0">
                <a:cs typeface="B Zar" pitchFamily="2" charset="-78"/>
              </a:rPr>
              <a:t>دینور در زمان عمربن خطاب شهری آباد بوده‌است. دینور در واقعة نهاوند (حدود 21 هجری قمری) برابر با 642 میلادی به صلح تسلیم مسلمانان شد. در زمان معاویه دینور «</a:t>
            </a:r>
            <a:r>
              <a:rPr lang="fa-IR" i="1" dirty="0" smtClean="0">
                <a:cs typeface="B Zar" pitchFamily="2" charset="-78"/>
              </a:rPr>
              <a:t>ماه‌الکوفه</a:t>
            </a:r>
            <a:r>
              <a:rPr lang="fa-IR" dirty="0" smtClean="0">
                <a:cs typeface="B Zar" pitchFamily="2" charset="-78"/>
              </a:rPr>
              <a:t>» نامیده‌شد</a:t>
            </a:r>
            <a:r>
              <a:rPr lang="fa-IR" baseline="30000" dirty="0" smtClean="0">
                <a:cs typeface="B Zar" pitchFamily="2" charset="-78"/>
              </a:rPr>
              <a:t>.(1)</a:t>
            </a:r>
            <a:r>
              <a:rPr lang="fa-IR" dirty="0" smtClean="0">
                <a:cs typeface="B Zar" pitchFamily="2" charset="-78"/>
              </a:rPr>
              <a:t> چون عایدات آنجا به کوفه تحویل داده می‌شد. ماه به معنای </a:t>
            </a:r>
            <a:r>
              <a:rPr lang="fa-IR" i="1" dirty="0" smtClean="0">
                <a:cs typeface="B Zar" pitchFamily="2" charset="-78"/>
              </a:rPr>
              <a:t>ماد</a:t>
            </a:r>
            <a:r>
              <a:rPr lang="fa-IR" dirty="0" smtClean="0">
                <a:cs typeface="B Zar" pitchFamily="2" charset="-78"/>
              </a:rPr>
              <a:t> است و به این مسئله اشاره دارد که دینور در قلب سرزمین ماد قرار گرفته‌است.</a:t>
            </a:r>
            <a:endParaRPr lang="en-US" dirty="0" smtClean="0">
              <a:cs typeface="B Zar" pitchFamily="2" charset="-78"/>
            </a:endParaRPr>
          </a:p>
          <a:p>
            <a:pPr algn="r" rtl="1"/>
            <a:r>
              <a:rPr lang="fa-IR" dirty="0" smtClean="0">
                <a:cs typeface="B Zar" pitchFamily="2" charset="-78"/>
              </a:rPr>
              <a:t>دینور در قرن چهارم هجری پایتخت سلسلة کردی مستقل کوچکی بود بنام حسنویان که بر آن ناحیه بیش از ۵۰ سال تسلط و فرمانروایی داشتند. حمدالله مستوفی در قرن هفتم دینور را شهری مسکون، با هوایی معتدل و آب فراوان و گندم و انگور بسیار توصیف کرده‌است. در سال‌های آخر خلافت مقتدر (فوت 320 هجری) دینور به صورت موقت خراب شد. در این زمان مرداویج دینور را در سال 931 میلادی(319 هجری) غارت کرد و در وقایع بعدی، چندین هزار نفر از مردم دینور (۷۰۰۰ تا ۲۵۰۰۰ نفر) کشته‌شدند.</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sz="2400" b="1" dirty="0" smtClean="0">
                <a:cs typeface="B Zar" pitchFamily="2" charset="-78"/>
              </a:rPr>
              <a:t>حلوان</a:t>
            </a:r>
            <a:endParaRPr lang="en-US" sz="2400" b="1" dirty="0"/>
          </a:p>
        </p:txBody>
      </p:sp>
      <p:sp>
        <p:nvSpPr>
          <p:cNvPr id="3" name="Content Placeholder 2"/>
          <p:cNvSpPr>
            <a:spLocks noGrp="1"/>
          </p:cNvSpPr>
          <p:nvPr>
            <p:ph idx="1"/>
          </p:nvPr>
        </p:nvSpPr>
        <p:spPr/>
        <p:txBody>
          <a:bodyPr>
            <a:normAutofit fontScale="70000" lnSpcReduction="20000"/>
          </a:bodyPr>
          <a:lstStyle/>
          <a:p>
            <a:pPr algn="r" rtl="1"/>
            <a:r>
              <a:rPr lang="fa-IR" dirty="0" smtClean="0">
                <a:cs typeface="B Zar" pitchFamily="2" charset="-78"/>
              </a:rPr>
              <a:t>حلوان از شهرهایی بوده که در مسیر جادة ابریشم  قرار داشته است. دانشمندان بزرگی از این منطقه تا قرون هفت و هشت برخاسته‌اند و چون این شهر به ویرانی نهاد شهر سرپل ذهاب آباد شد. خرابه‌های شهر حلوان تا زمان فعلی نیز باقی و در اطراف سرپل ذهاب در کرمانشاه قابل مشاهده است.</a:t>
            </a:r>
          </a:p>
          <a:p>
            <a:pPr algn="r" rtl="1"/>
            <a:r>
              <a:rPr lang="fa-IR" dirty="0" smtClean="0">
                <a:cs typeface="B Zar" pitchFamily="2" charset="-78"/>
              </a:rPr>
              <a:t>حلوان کرمانشاه را نباید با استان حلوان در مصر و شهر حلوان در ترکیه یکی دانست. هر دانشمندی که حلوانی باشد متعلق به حلوان کرمانشاه است نه حلوان مصر و ترکیه؛ مگر این که قرینه‌ای در کار باشد.</a:t>
            </a:r>
          </a:p>
          <a:p>
            <a:pPr algn="r" rtl="1"/>
            <a:r>
              <a:rPr lang="fa-IR" dirty="0" smtClean="0">
                <a:cs typeface="B Zar" pitchFamily="2" charset="-78"/>
              </a:rPr>
              <a:t>نام حلوان در یکی از نامه‌های علی ابن ابوطالب در طی سال‌های ۳۵ تا ۴۰ قمری ذکر شده و در نهج البلاغه موجود است.</a:t>
            </a:r>
          </a:p>
          <a:p>
            <a:pPr algn="r" rtl="1"/>
            <a:r>
              <a:rPr lang="fa-IR" dirty="0" smtClean="0">
                <a:cs typeface="B Zar" pitchFamily="2" charset="-78"/>
              </a:rPr>
              <a:t>آب و هوای حلوان</a:t>
            </a:r>
          </a:p>
          <a:p>
            <a:pPr algn="r" rtl="1"/>
            <a:r>
              <a:rPr lang="fa-IR" dirty="0" smtClean="0">
                <a:cs typeface="B Zar" pitchFamily="2" charset="-78"/>
              </a:rPr>
              <a:t>جغرافی دانان مسلمان بسیار از حلوان یاد کرده‌اند و از خوشی هوای آن و ناگواری آبش سخن رانده‌اند. همچنین از انجیر و میوه‌هایش یاد کرده‌اند چنان که در حدود العالم من المشرق الی المغرب می‌نویسد: حلوان «شهری است بسیار نعمت و رودی اندر میان وی همی گذرد و از وی انجیر خیزد کی خشک کنند و به همه جا ببرند.»</a:t>
            </a:r>
          </a:p>
          <a:p>
            <a:pPr algn="r" rtl="1"/>
            <a:endParaRPr lang="en-US" dirty="0">
              <a:cs typeface="B Zar" pitchFamily="2" charset="-7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SA" sz="2000" b="1" dirty="0" smtClean="0">
                <a:cs typeface="B Zar" pitchFamily="2" charset="-78"/>
              </a:rPr>
              <a:t>تیسپون</a:t>
            </a:r>
            <a:r>
              <a:rPr lang="en-US" sz="2000" b="1" dirty="0" smtClean="0">
                <a:cs typeface="B Zar" pitchFamily="2" charset="-78"/>
              </a:rPr>
              <a:t> </a:t>
            </a:r>
            <a:r>
              <a:rPr lang="ar-SA" sz="2000" b="1" dirty="0" smtClean="0">
                <a:cs typeface="B Zar" pitchFamily="2" charset="-78"/>
              </a:rPr>
              <a:t>یا</a:t>
            </a:r>
            <a:r>
              <a:rPr lang="en-US" sz="2000" b="1" dirty="0" smtClean="0">
                <a:cs typeface="B Zar" pitchFamily="2" charset="-78"/>
              </a:rPr>
              <a:t> </a:t>
            </a:r>
            <a:r>
              <a:rPr lang="ar-SA" sz="2000" b="1" dirty="0" smtClean="0">
                <a:cs typeface="B Zar" pitchFamily="2" charset="-78"/>
              </a:rPr>
              <a:t>تیسفون </a:t>
            </a:r>
            <a:r>
              <a:rPr lang="en-US" sz="2000" b="1" dirty="0" smtClean="0">
                <a:latin typeface="Times New Roman" pitchFamily="18" charset="0"/>
                <a:cs typeface="Times New Roman" pitchFamily="18" charset="0"/>
              </a:rPr>
              <a:t>Ctesiphon</a:t>
            </a:r>
            <a:endParaRPr lang="en-US" sz="2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686320"/>
          </a:xfrm>
        </p:spPr>
        <p:txBody>
          <a:bodyPr>
            <a:normAutofit fontScale="62500" lnSpcReduction="20000"/>
          </a:bodyPr>
          <a:lstStyle/>
          <a:p>
            <a:pPr algn="r" rtl="1"/>
            <a:r>
              <a:rPr lang="fa-IR" sz="2900" b="1" dirty="0" smtClean="0">
                <a:cs typeface="B Zar" pitchFamily="2" charset="-78"/>
              </a:rPr>
              <a:t>تیسفون </a:t>
            </a:r>
            <a:r>
              <a:rPr lang="en-US" sz="2900" b="1" dirty="0" smtClean="0">
                <a:cs typeface="B Zar" pitchFamily="2" charset="-78"/>
              </a:rPr>
              <a:t> </a:t>
            </a:r>
            <a:r>
              <a:rPr lang="ar-SA" sz="2900" b="1" dirty="0" smtClean="0">
                <a:cs typeface="B Zar" pitchFamily="2" charset="-78"/>
              </a:rPr>
              <a:t>نام یکی از پایتخت‌های باستانی ایران است که در کشور</a:t>
            </a:r>
            <a:r>
              <a:rPr lang="en-US" sz="2900" b="1" dirty="0" smtClean="0">
                <a:cs typeface="B Zar" pitchFamily="2" charset="-78"/>
              </a:rPr>
              <a:t> </a:t>
            </a:r>
            <a:r>
              <a:rPr lang="ar-SA" sz="2900" b="1" dirty="0" smtClean="0">
                <a:cs typeface="B Zar" pitchFamily="2" charset="-78"/>
              </a:rPr>
              <a:t>عراق</a:t>
            </a:r>
            <a:r>
              <a:rPr lang="en-US" sz="2900" b="1" dirty="0" smtClean="0">
                <a:cs typeface="B Zar" pitchFamily="2" charset="-78"/>
              </a:rPr>
              <a:t> </a:t>
            </a:r>
            <a:r>
              <a:rPr lang="ar-SA" sz="2900" b="1" dirty="0" smtClean="0">
                <a:cs typeface="B Zar" pitchFamily="2" charset="-78"/>
              </a:rPr>
              <a:t>امروزی جای گرفته‌است. این شهر در دوران</a:t>
            </a:r>
            <a:r>
              <a:rPr lang="en-US" sz="2900" b="1" dirty="0" smtClean="0">
                <a:cs typeface="B Zar" pitchFamily="2" charset="-78"/>
              </a:rPr>
              <a:t> </a:t>
            </a:r>
            <a:r>
              <a:rPr lang="ar-SA" sz="2900" b="1" dirty="0" smtClean="0">
                <a:cs typeface="B Zar" pitchFamily="2" charset="-78"/>
              </a:rPr>
              <a:t>اشکانیان به عنوان</a:t>
            </a:r>
            <a:r>
              <a:rPr lang="en-US" sz="2900" b="1" dirty="0" smtClean="0">
                <a:cs typeface="B Zar" pitchFamily="2" charset="-78"/>
              </a:rPr>
              <a:t> </a:t>
            </a:r>
            <a:r>
              <a:rPr lang="ar-SA" sz="2900" b="1" dirty="0" smtClean="0">
                <a:cs typeface="B Zar" pitchFamily="2" charset="-78"/>
              </a:rPr>
              <a:t>پایتخت</a:t>
            </a:r>
            <a:r>
              <a:rPr lang="en-US" sz="2900" b="1" dirty="0" smtClean="0">
                <a:cs typeface="B Zar" pitchFamily="2" charset="-78"/>
              </a:rPr>
              <a:t> </a:t>
            </a:r>
            <a:r>
              <a:rPr lang="ar-SA" sz="2900" b="1" dirty="0" smtClean="0">
                <a:cs typeface="B Zar" pitchFamily="2" charset="-78"/>
              </a:rPr>
              <a:t>غربی ایران در منطقه</a:t>
            </a:r>
            <a:r>
              <a:rPr lang="en-US" sz="2900" b="1" dirty="0" smtClean="0">
                <a:cs typeface="B Zar" pitchFamily="2" charset="-78"/>
              </a:rPr>
              <a:t> </a:t>
            </a:r>
            <a:r>
              <a:rPr lang="ar-SA" sz="2900" b="1" dirty="0" smtClean="0">
                <a:cs typeface="B Zar" pitchFamily="2" charset="-78"/>
              </a:rPr>
              <a:t>میانرودان</a:t>
            </a:r>
            <a:r>
              <a:rPr lang="en-US" sz="2900" b="1" dirty="0" smtClean="0">
                <a:cs typeface="B Zar" pitchFamily="2" charset="-78"/>
              </a:rPr>
              <a:t> </a:t>
            </a:r>
            <a:r>
              <a:rPr lang="ar-SA" sz="2900" b="1" dirty="0" smtClean="0">
                <a:cs typeface="B Zar" pitchFamily="2" charset="-78"/>
              </a:rPr>
              <a:t>ساخته شد، و در دوران ساسانی ارزش خود را به عنوان مرکز نیروی سیاسی و اقتصادی نگهداشت. </a:t>
            </a:r>
            <a:endParaRPr lang="fa-IR" sz="2900" b="1" dirty="0" smtClean="0">
              <a:cs typeface="B Zar" pitchFamily="2" charset="-78"/>
            </a:endParaRPr>
          </a:p>
          <a:p>
            <a:pPr algn="r" rtl="1"/>
            <a:r>
              <a:rPr lang="ar-SA" sz="2900" b="1" dirty="0" smtClean="0">
                <a:cs typeface="B Zar" pitchFamily="2" charset="-78"/>
              </a:rPr>
              <a:t>پس از</a:t>
            </a:r>
            <a:r>
              <a:rPr lang="en-US" sz="2900" b="1" dirty="0" smtClean="0">
                <a:cs typeface="B Zar" pitchFamily="2" charset="-78"/>
              </a:rPr>
              <a:t> </a:t>
            </a:r>
            <a:r>
              <a:rPr lang="ar-SA" sz="2900" b="1" dirty="0" smtClean="0">
                <a:cs typeface="B Zar" pitchFamily="2" charset="-78"/>
              </a:rPr>
              <a:t>حملة اعراب به ایران، شهر تیسفون به تاراج رفت و رفته‌رفته متروکه گشت.</a:t>
            </a:r>
            <a:endParaRPr lang="fa-IR" sz="2900" b="1" dirty="0" smtClean="0">
              <a:cs typeface="B Zar" pitchFamily="2" charset="-78"/>
            </a:endParaRPr>
          </a:p>
          <a:p>
            <a:pPr algn="r" rtl="1"/>
            <a:endParaRPr lang="en-US" sz="2900" b="1" dirty="0" smtClean="0">
              <a:cs typeface="B Zar" pitchFamily="2" charset="-78"/>
            </a:endParaRPr>
          </a:p>
          <a:p>
            <a:pPr algn="r" rtl="1"/>
            <a:r>
              <a:rPr lang="ar-SA" sz="2900" b="1" dirty="0" smtClean="0">
                <a:cs typeface="B Zar" pitchFamily="2" charset="-78"/>
              </a:rPr>
              <a:t>تیسفون نزدیک به ششصد سال پایتخت ایران بود و از</a:t>
            </a:r>
            <a:r>
              <a:rPr lang="en-US" sz="2900" b="1" dirty="0" smtClean="0">
                <a:cs typeface="B Zar" pitchFamily="2" charset="-78"/>
              </a:rPr>
              <a:t> </a:t>
            </a:r>
            <a:r>
              <a:rPr lang="ar-SA" sz="2900" b="1" dirty="0" smtClean="0">
                <a:cs typeface="B Zar" pitchFamily="2" charset="-78"/>
              </a:rPr>
              <a:t> گودرز دوم </a:t>
            </a:r>
            <a:r>
              <a:rPr lang="fa-IR" sz="2900" b="1" dirty="0" smtClean="0">
                <a:cs typeface="B Zar" pitchFamily="2" charset="-78"/>
              </a:rPr>
              <a:t>(</a:t>
            </a:r>
            <a:r>
              <a:rPr lang="ar-SA" sz="2900" b="1" dirty="0" smtClean="0">
                <a:cs typeface="B Zar" pitchFamily="2" charset="-78"/>
              </a:rPr>
              <a:t>حک: </a:t>
            </a:r>
            <a:r>
              <a:rPr lang="fa-IR" sz="2900" b="1" dirty="0" smtClean="0">
                <a:cs typeface="B Zar" pitchFamily="2" charset="-78"/>
              </a:rPr>
              <a:t>۴۱–۵۱</a:t>
            </a:r>
            <a:r>
              <a:rPr lang="ar-SA" sz="2900" b="1" dirty="0" smtClean="0">
                <a:cs typeface="B Zar" pitchFamily="2" charset="-78"/>
              </a:rPr>
              <a:t> میلادی)</a:t>
            </a:r>
            <a:r>
              <a:rPr lang="fa-IR" sz="2900" b="1" dirty="0" smtClean="0">
                <a:cs typeface="B Zar" pitchFamily="2" charset="-78"/>
              </a:rPr>
              <a:t> </a:t>
            </a:r>
            <a:r>
              <a:rPr lang="ar-SA" sz="2900" b="1" dirty="0" smtClean="0">
                <a:cs typeface="B Zar" pitchFamily="2" charset="-78"/>
              </a:rPr>
              <a:t>تا</a:t>
            </a:r>
            <a:r>
              <a:rPr lang="fa-IR" sz="2900" b="1" dirty="0" smtClean="0">
                <a:cs typeface="B Zar" pitchFamily="2" charset="-78"/>
              </a:rPr>
              <a:t> </a:t>
            </a:r>
            <a:r>
              <a:rPr lang="ar-SA" sz="2900" b="1" dirty="0" smtClean="0">
                <a:cs typeface="B Zar" pitchFamily="2" charset="-78"/>
              </a:rPr>
              <a:t>اردوان پنجم (حک: </a:t>
            </a:r>
            <a:r>
              <a:rPr lang="fa-IR" sz="2900" b="1" dirty="0" smtClean="0">
                <a:cs typeface="B Zar" pitchFamily="2" charset="-78"/>
              </a:rPr>
              <a:t>۲۵۹–۲۲۶</a:t>
            </a:r>
            <a:r>
              <a:rPr lang="ar-SA" sz="2900" b="1" dirty="0" smtClean="0">
                <a:cs typeface="B Zar" pitchFamily="2" charset="-78"/>
              </a:rPr>
              <a:t> میلادی) در دورة</a:t>
            </a:r>
            <a:r>
              <a:rPr lang="en-US" sz="2900" b="1" dirty="0" smtClean="0">
                <a:cs typeface="B Zar" pitchFamily="2" charset="-78"/>
              </a:rPr>
              <a:t> </a:t>
            </a:r>
            <a:r>
              <a:rPr lang="ar-SA" sz="2900" b="1" dirty="0" smtClean="0">
                <a:cs typeface="B Zar" pitchFamily="2" charset="-78"/>
              </a:rPr>
              <a:t>اشکانیان، و از</a:t>
            </a:r>
            <a:r>
              <a:rPr lang="en-US" sz="2900" b="1" dirty="0" smtClean="0">
                <a:cs typeface="B Zar" pitchFamily="2" charset="-78"/>
              </a:rPr>
              <a:t> </a:t>
            </a:r>
            <a:r>
              <a:rPr lang="ar-SA" sz="2900" b="1" dirty="0" smtClean="0">
                <a:cs typeface="B Zar" pitchFamily="2" charset="-78"/>
              </a:rPr>
              <a:t>اردشیر</a:t>
            </a:r>
            <a:r>
              <a:rPr lang="fa-IR" sz="2900" b="1" dirty="0" smtClean="0">
                <a:cs typeface="B Zar" pitchFamily="2" charset="-78"/>
              </a:rPr>
              <a:t>(</a:t>
            </a:r>
            <a:r>
              <a:rPr lang="ar-SA" sz="2900" b="1" dirty="0" smtClean="0">
                <a:cs typeface="B Zar" pitchFamily="2" charset="-78"/>
              </a:rPr>
              <a:t>حک: </a:t>
            </a:r>
            <a:r>
              <a:rPr lang="fa-IR" sz="2900" b="1" dirty="0" smtClean="0">
                <a:cs typeface="B Zar" pitchFamily="2" charset="-78"/>
              </a:rPr>
              <a:t>۲۲۶–۲۴۱</a:t>
            </a:r>
            <a:r>
              <a:rPr lang="ar-SA" sz="2900" b="1" dirty="0" smtClean="0">
                <a:cs typeface="B Zar" pitchFamily="2" charset="-78"/>
              </a:rPr>
              <a:t> میلادی) تا (یزدگرد سوم )</a:t>
            </a:r>
            <a:r>
              <a:rPr lang="fa-IR" sz="2900" b="1" dirty="0" smtClean="0">
                <a:cs typeface="B Zar" pitchFamily="2" charset="-78"/>
              </a:rPr>
              <a:t>(</a:t>
            </a:r>
            <a:r>
              <a:rPr lang="ar-SA" sz="2900" b="1" dirty="0" smtClean="0">
                <a:cs typeface="B Zar" pitchFamily="2" charset="-78"/>
              </a:rPr>
              <a:t>حک : </a:t>
            </a:r>
            <a:r>
              <a:rPr lang="fa-IR" sz="2900" b="1" dirty="0" smtClean="0">
                <a:cs typeface="B Zar" pitchFamily="2" charset="-78"/>
              </a:rPr>
              <a:t>۱۱–۳۱/ ۶۳۲–۶۵۱) </a:t>
            </a:r>
            <a:r>
              <a:rPr lang="ar-SA" sz="2900" b="1" dirty="0" smtClean="0">
                <a:cs typeface="B Zar" pitchFamily="2" charset="-78"/>
              </a:rPr>
              <a:t>در دورة</a:t>
            </a:r>
            <a:r>
              <a:rPr lang="en-US" sz="2900" b="1" dirty="0" smtClean="0">
                <a:cs typeface="B Zar" pitchFamily="2" charset="-78"/>
              </a:rPr>
              <a:t> </a:t>
            </a:r>
            <a:r>
              <a:rPr lang="ar-SA" sz="2900" b="1" dirty="0" smtClean="0">
                <a:cs typeface="B Zar" pitchFamily="2" charset="-78"/>
              </a:rPr>
              <a:t>ساسانیان</a:t>
            </a:r>
            <a:r>
              <a:rPr lang="en-US" sz="2900" b="1" dirty="0" smtClean="0">
                <a:cs typeface="B Zar" pitchFamily="2" charset="-78"/>
              </a:rPr>
              <a:t> </a:t>
            </a:r>
            <a:r>
              <a:rPr lang="ar-SA" sz="2900" b="1" dirty="0" smtClean="0">
                <a:cs typeface="B Zar" pitchFamily="2" charset="-78"/>
              </a:rPr>
              <a:t>در تیسفون شهریاری کردند. </a:t>
            </a:r>
            <a:endParaRPr lang="fa-IR" sz="2900" b="1" dirty="0" smtClean="0">
              <a:cs typeface="B Zar" pitchFamily="2" charset="-78"/>
            </a:endParaRPr>
          </a:p>
          <a:p>
            <a:pPr algn="r" rtl="1"/>
            <a:r>
              <a:rPr lang="ar-SA" sz="2900" b="1" dirty="0" smtClean="0">
                <a:cs typeface="B Zar" pitchFamily="2" charset="-78"/>
              </a:rPr>
              <a:t>پس از اسلام سلمان</a:t>
            </a:r>
            <a:r>
              <a:rPr lang="en-US" sz="2900" b="1" dirty="0" smtClean="0">
                <a:cs typeface="B Zar" pitchFamily="2" charset="-78"/>
              </a:rPr>
              <a:t> </a:t>
            </a:r>
            <a:r>
              <a:rPr lang="ar-SA" sz="2900" b="1" dirty="0" smtClean="0">
                <a:cs typeface="B Zar" pitchFamily="2" charset="-78"/>
              </a:rPr>
              <a:t>در روزگار فرمانروایی</a:t>
            </a:r>
            <a:r>
              <a:rPr lang="en-US" sz="2900" b="1" dirty="0" smtClean="0">
                <a:cs typeface="B Zar" pitchFamily="2" charset="-78"/>
              </a:rPr>
              <a:t> </a:t>
            </a:r>
            <a:r>
              <a:rPr lang="ar-SA" sz="2900" b="1" dirty="0" smtClean="0">
                <a:cs typeface="B Zar" pitchFamily="2" charset="-78"/>
              </a:rPr>
              <a:t>عمر شهریار تیسفون شد.</a:t>
            </a:r>
            <a:r>
              <a:rPr lang="en-US" sz="2900" b="1" dirty="0" smtClean="0">
                <a:cs typeface="B Zar" pitchFamily="2" charset="-78"/>
              </a:rPr>
              <a:t> </a:t>
            </a:r>
            <a:endParaRPr lang="fa-IR" sz="2900" b="1" dirty="0" smtClean="0">
              <a:cs typeface="B Zar" pitchFamily="2" charset="-78"/>
            </a:endParaRPr>
          </a:p>
          <a:p>
            <a:pPr algn="r" rtl="1"/>
            <a:endParaRPr lang="fa-IR" sz="2900" b="1" dirty="0" smtClean="0">
              <a:cs typeface="B Zar" pitchFamily="2" charset="-78"/>
            </a:endParaRPr>
          </a:p>
          <a:p>
            <a:pPr algn="r" rtl="1"/>
            <a:r>
              <a:rPr lang="ar-SA" sz="2900" b="1" dirty="0" smtClean="0">
                <a:cs typeface="B Zar" pitchFamily="2" charset="-78"/>
              </a:rPr>
              <a:t>کاخ با شکوه</a:t>
            </a:r>
            <a:r>
              <a:rPr lang="en-US" sz="2900" b="1" dirty="0" smtClean="0">
                <a:cs typeface="B Zar" pitchFamily="2" charset="-78"/>
              </a:rPr>
              <a:t> </a:t>
            </a:r>
            <a:r>
              <a:rPr lang="ar-SA" sz="2900" b="1" dirty="0" smtClean="0">
                <a:cs typeface="B Zar" pitchFamily="2" charset="-78"/>
              </a:rPr>
              <a:t>ساسانیان</a:t>
            </a:r>
            <a:r>
              <a:rPr lang="en-US" sz="2900" b="1" dirty="0" smtClean="0">
                <a:cs typeface="B Zar" pitchFamily="2" charset="-78"/>
              </a:rPr>
              <a:t> </a:t>
            </a:r>
            <a:r>
              <a:rPr lang="ar-SA" sz="2900" b="1" dirty="0" smtClean="0">
                <a:cs typeface="B Zar" pitchFamily="2" charset="-78"/>
              </a:rPr>
              <a:t>را که هنوز آثار آن در جانب خاوری</a:t>
            </a:r>
            <a:r>
              <a:rPr lang="en-US" sz="2900" b="1" dirty="0" smtClean="0">
                <a:cs typeface="B Zar" pitchFamily="2" charset="-78"/>
              </a:rPr>
              <a:t> </a:t>
            </a:r>
            <a:r>
              <a:rPr lang="ar-SA" sz="2900" b="1" dirty="0" smtClean="0">
                <a:cs typeface="B Zar" pitchFamily="2" charset="-78"/>
              </a:rPr>
              <a:t>دجله نمایان است، اعراب</a:t>
            </a:r>
            <a:r>
              <a:rPr lang="fa-IR" sz="2900" b="1" dirty="0" smtClean="0">
                <a:cs typeface="B Zar" pitchFamily="2" charset="-78"/>
              </a:rPr>
              <a:t> </a:t>
            </a:r>
            <a:r>
              <a:rPr lang="ar-SA" sz="2900" b="1" dirty="0" smtClean="0">
                <a:solidFill>
                  <a:srgbClr val="FF0000"/>
                </a:solidFill>
                <a:cs typeface="B Zar" pitchFamily="2" charset="-78"/>
              </a:rPr>
              <a:t>ایوان کسری </a:t>
            </a:r>
            <a:r>
              <a:rPr lang="ar-SA" sz="2900" b="1" dirty="0" smtClean="0">
                <a:cs typeface="B Zar" pitchFamily="2" charset="-78"/>
              </a:rPr>
              <a:t>نام دادند. این</a:t>
            </a:r>
            <a:r>
              <a:rPr lang="en-US" sz="2900" b="1" dirty="0" smtClean="0">
                <a:cs typeface="B Zar" pitchFamily="2" charset="-78"/>
              </a:rPr>
              <a:t> </a:t>
            </a:r>
            <a:r>
              <a:rPr lang="ar-SA" sz="2900" b="1" dirty="0" smtClean="0">
                <a:cs typeface="B Zar" pitchFamily="2" charset="-78"/>
              </a:rPr>
              <a:t>ایوان چنان‌که</a:t>
            </a:r>
            <a:r>
              <a:rPr lang="en-US" sz="2900" b="1" dirty="0" smtClean="0">
                <a:cs typeface="B Zar" pitchFamily="2" charset="-78"/>
              </a:rPr>
              <a:t> </a:t>
            </a:r>
            <a:r>
              <a:rPr lang="ar-SA" sz="2900" b="1" dirty="0" smtClean="0">
                <a:cs typeface="B Zar" pitchFamily="2" charset="-78"/>
              </a:rPr>
              <a:t>یعقوبی گوید در شهراسبانبر</a:t>
            </a:r>
            <a:r>
              <a:rPr lang="en-US" sz="2900" b="1" dirty="0" smtClean="0">
                <a:cs typeface="B Zar" pitchFamily="2" charset="-78"/>
              </a:rPr>
              <a:t> </a:t>
            </a:r>
            <a:r>
              <a:rPr lang="ar-SA" sz="2900" b="1" dirty="0" smtClean="0">
                <a:cs typeface="B Zar" pitchFamily="2" charset="-78"/>
              </a:rPr>
              <a:t>واقع بود. </a:t>
            </a:r>
            <a:endParaRPr lang="fa-IR" sz="2900" b="1" dirty="0" smtClean="0">
              <a:cs typeface="B Zar" pitchFamily="2" charset="-78"/>
            </a:endParaRPr>
          </a:p>
          <a:p>
            <a:pPr algn="r" rtl="1"/>
            <a:endParaRPr lang="fa-IR" sz="2900" b="1" dirty="0" smtClean="0">
              <a:cs typeface="B Zar" pitchFamily="2" charset="-78"/>
            </a:endParaRPr>
          </a:p>
          <a:p>
            <a:pPr algn="r" rtl="1"/>
            <a:r>
              <a:rPr lang="ar-SA" sz="2900" b="1" dirty="0" smtClean="0">
                <a:cs typeface="B Zar" pitchFamily="2" charset="-78"/>
              </a:rPr>
              <a:t>ساختمان مهم دیگری نیز بود که کاخ سفید نامیده می‌شد و در یک مایلی شمال شهر کهنه دیده می‌شد ولی این ساختمان از آغاز شدة 4 هـ. ق چنان رو به ویرانی پیش رفت که اثری از آن نماند و از این روی است که تاریخ‌نویسان پس از آن، کاخ سفید و ایوان کسری، هر دو را با نام</a:t>
            </a:r>
            <a:r>
              <a:rPr lang="en-US" sz="2900" b="1" dirty="0" smtClean="0">
                <a:cs typeface="B Zar" pitchFamily="2" charset="-78"/>
              </a:rPr>
              <a:t> </a:t>
            </a:r>
            <a:r>
              <a:rPr lang="ar-SA" sz="2900" b="1" dirty="0" smtClean="0">
                <a:cs typeface="B Zar" pitchFamily="2" charset="-78"/>
              </a:rPr>
              <a:t>طاق کسری دانسته‌اند و آن، یگانه جامانده ایست که تا امروز از بناها و کاخهای پادشاهان ساسانی در آن جایگاه پایدار مانده‌است.</a:t>
            </a:r>
            <a:endParaRPr lang="en-US" sz="2900" b="1" dirty="0" smtClean="0">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gn="r" rtl="1"/>
            <a:r>
              <a:rPr lang="fa-IR" sz="2400" dirty="0" smtClean="0">
                <a:cs typeface="B Zar" pitchFamily="2" charset="-78"/>
              </a:rPr>
              <a:t>جادة ابریشم راهی بود که افکار و فنون نیز از طریق آن می توانستند سراسر آسیا را در نوردند، همچنان که در عمل نیز چنین شد. برای مثال روایت می کنند که فن نوشتن در چین همین دوره تحول یافت. می گفتند که این فن از ردپای پرندگان در شن الهام گرفته شده است؛ توصیفی که بسیاری از پژوهشگران یاد آور شده اند که نشانگر خط میخی بین النهرین در آن زمان بود. </a:t>
            </a:r>
          </a:p>
          <a:p>
            <a:pPr algn="r" rtl="1"/>
            <a:endParaRPr lang="fa-IR" sz="2400" dirty="0" smtClean="0">
              <a:cs typeface="B Zar" pitchFamily="2" charset="-78"/>
            </a:endParaRPr>
          </a:p>
          <a:p>
            <a:pPr algn="r" rtl="1"/>
            <a:r>
              <a:rPr lang="fa-IR" sz="2400" dirty="0" smtClean="0">
                <a:cs typeface="B Zar" pitchFamily="2" charset="-78"/>
              </a:rPr>
              <a:t>نو آوری خط در چین، به دورة هوانگ تی، امپراتور زرد نسبت داده شده که معمولا از سال 2697 تا 2597 پیش از میلاد تاریخگذاری شده است. </a:t>
            </a:r>
          </a:p>
          <a:p>
            <a:pPr algn="r" rtl="1"/>
            <a:endParaRPr lang="fa-IR" sz="2400" dirty="0" smtClean="0">
              <a:cs typeface="B Zar" pitchFamily="2" charset="-78"/>
            </a:endParaRPr>
          </a:p>
          <a:p>
            <a:pPr algn="r" rtl="1"/>
            <a:r>
              <a:rPr lang="fa-IR" sz="2400" dirty="0" smtClean="0">
                <a:cs typeface="B Zar" pitchFamily="2" charset="-78"/>
              </a:rPr>
              <a:t>در سنت اسناد کشفها و اختراعات به این امپراتور، بدعت محاسبات ریاضی، چرخة 60 سالة تقویم چینی، پول، سنگهای ساختمانی، قطب نما، خیزران، برخی سازهای موسیقی، قایق، ارابه ای که با گاو نر کشیده می شد و داروهای پزشکی نیز به هوانگ تی نسبت داده شده اند. </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q-Kisra-Ctesiphon-Iraq.jpg"/>
          <p:cNvPicPr>
            <a:picLocks noGrp="1" noChangeAspect="1"/>
          </p:cNvPicPr>
          <p:nvPr>
            <p:ph idx="1"/>
          </p:nvPr>
        </p:nvPicPr>
        <p:blipFill>
          <a:blip r:embed="rId2" cstate="print"/>
          <a:stretch>
            <a:fillRect/>
          </a:stretch>
        </p:blipFill>
        <p:spPr>
          <a:xfrm>
            <a:off x="214283" y="922761"/>
            <a:ext cx="8692744" cy="5203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2400" b="1" dirty="0" smtClean="0">
                <a:cs typeface="B Zar" pitchFamily="2" charset="-78"/>
              </a:rPr>
              <a:t>مدائن</a:t>
            </a:r>
            <a:endParaRPr lang="en-US" sz="2400" dirty="0"/>
          </a:p>
        </p:txBody>
      </p:sp>
      <p:sp>
        <p:nvSpPr>
          <p:cNvPr id="3" name="Content Placeholder 2"/>
          <p:cNvSpPr>
            <a:spLocks noGrp="1"/>
          </p:cNvSpPr>
          <p:nvPr>
            <p:ph idx="1"/>
          </p:nvPr>
        </p:nvSpPr>
        <p:spPr/>
        <p:txBody>
          <a:bodyPr>
            <a:normAutofit fontScale="47500" lnSpcReduction="20000"/>
          </a:bodyPr>
          <a:lstStyle/>
          <a:p>
            <a:pPr algn="r" rtl="1">
              <a:lnSpc>
                <a:spcPct val="120000"/>
              </a:lnSpc>
            </a:pPr>
            <a:r>
              <a:rPr lang="en-US" b="1" dirty="0" smtClean="0">
                <a:cs typeface="B Zar" pitchFamily="2" charset="-78"/>
              </a:rPr>
              <a:t> </a:t>
            </a:r>
            <a:r>
              <a:rPr lang="ar-SA" b="1" dirty="0" smtClean="0">
                <a:cs typeface="B Zar" pitchFamily="2" charset="-78"/>
              </a:rPr>
              <a:t>چنانچه تاریخ‌نویسان اسلام یاد کرده‌اند،</a:t>
            </a:r>
            <a:r>
              <a:rPr lang="fa-IR" b="1" dirty="0" smtClean="0">
                <a:cs typeface="B Zar" pitchFamily="2" charset="-78"/>
              </a:rPr>
              <a:t> مدائن</a:t>
            </a:r>
            <a:r>
              <a:rPr lang="ar-SA" b="1" dirty="0" smtClean="0">
                <a:cs typeface="B Zar" pitchFamily="2" charset="-78"/>
              </a:rPr>
              <a:t> از هفت شهر به نام‌های مشخص که در تلفظ آن‌ها اختلاف وجود دارد، تشکیل می‌شده‌است. گویا پنج شهر آن در زمان</a:t>
            </a:r>
            <a:r>
              <a:rPr lang="en-US" b="1" dirty="0" smtClean="0">
                <a:cs typeface="B Zar" pitchFamily="2" charset="-78"/>
              </a:rPr>
              <a:t> </a:t>
            </a:r>
            <a:r>
              <a:rPr lang="ar-SA" b="1" dirty="0" smtClean="0">
                <a:cs typeface="B Zar" pitchFamily="2" charset="-78"/>
              </a:rPr>
              <a:t>یعقوبی (سد</a:t>
            </a:r>
            <a:r>
              <a:rPr lang="fa-IR" b="1" dirty="0" smtClean="0">
                <a:cs typeface="B Zar" pitchFamily="2" charset="-78"/>
              </a:rPr>
              <a:t>ة</a:t>
            </a:r>
            <a:r>
              <a:rPr lang="ar-SA" b="1" dirty="0" smtClean="0">
                <a:cs typeface="B Zar" pitchFamily="2" charset="-78"/>
              </a:rPr>
              <a:t> 3 هجری) وجود داشته که از این قرار بوده: </a:t>
            </a:r>
            <a:endParaRPr lang="fa-IR" b="1" dirty="0" smtClean="0">
              <a:cs typeface="B Zar" pitchFamily="2" charset="-78"/>
            </a:endParaRPr>
          </a:p>
          <a:p>
            <a:pPr algn="r" rtl="1">
              <a:lnSpc>
                <a:spcPct val="120000"/>
              </a:lnSpc>
            </a:pPr>
            <a:r>
              <a:rPr lang="ar-SA" b="1" dirty="0" smtClean="0">
                <a:cs typeface="B Zar" pitchFamily="2" charset="-78"/>
              </a:rPr>
              <a:t>شهر کهنه یعنی </a:t>
            </a:r>
            <a:r>
              <a:rPr lang="ar-SA" b="1" dirty="0" smtClean="0">
                <a:solidFill>
                  <a:srgbClr val="FF0000"/>
                </a:solidFill>
                <a:cs typeface="B Zar" pitchFamily="2" charset="-78"/>
              </a:rPr>
              <a:t>تیسفون</a:t>
            </a:r>
            <a:r>
              <a:rPr lang="en-US" b="1" dirty="0" smtClean="0">
                <a:cs typeface="B Zar" pitchFamily="2" charset="-78"/>
              </a:rPr>
              <a:t> </a:t>
            </a:r>
            <a:r>
              <a:rPr lang="ar-SA" b="1" dirty="0" smtClean="0">
                <a:cs typeface="B Zar" pitchFamily="2" charset="-78"/>
              </a:rPr>
              <a:t>و یک میل در جنوب آن</a:t>
            </a:r>
            <a:r>
              <a:rPr lang="en-US" b="1" dirty="0" smtClean="0">
                <a:solidFill>
                  <a:srgbClr val="FF0000"/>
                </a:solidFill>
                <a:cs typeface="B Zar" pitchFamily="2" charset="-78"/>
              </a:rPr>
              <a:t> </a:t>
            </a:r>
            <a:r>
              <a:rPr lang="ar-SA" b="1" dirty="0" smtClean="0">
                <a:solidFill>
                  <a:srgbClr val="FF0000"/>
                </a:solidFill>
                <a:cs typeface="B Zar" pitchFamily="2" charset="-78"/>
              </a:rPr>
              <a:t>اسبانبر </a:t>
            </a:r>
            <a:r>
              <a:rPr lang="ar-SA" b="1" dirty="0" smtClean="0">
                <a:cs typeface="B Zar" pitchFamily="2" charset="-78"/>
              </a:rPr>
              <a:t>و مجاور آن </a:t>
            </a:r>
            <a:r>
              <a:rPr lang="ar-SA" b="1" dirty="0" smtClean="0">
                <a:solidFill>
                  <a:srgbClr val="FF0000"/>
                </a:solidFill>
                <a:cs typeface="B Zar" pitchFamily="2" charset="-78"/>
              </a:rPr>
              <a:t>رومیه</a:t>
            </a:r>
            <a:r>
              <a:rPr lang="ar-SA" b="1" dirty="0" smtClean="0">
                <a:cs typeface="B Zar" pitchFamily="2" charset="-78"/>
              </a:rPr>
              <a:t> ، هر سه در جانب خاوری</a:t>
            </a:r>
            <a:r>
              <a:rPr lang="en-US" b="1" dirty="0" smtClean="0">
                <a:cs typeface="B Zar" pitchFamily="2" charset="-78"/>
              </a:rPr>
              <a:t> </a:t>
            </a:r>
            <a:r>
              <a:rPr lang="ar-SA" b="1" dirty="0" smtClean="0">
                <a:cs typeface="B Zar" pitchFamily="2" charset="-78"/>
              </a:rPr>
              <a:t>دجله و در جانب دیگر</a:t>
            </a:r>
            <a:r>
              <a:rPr lang="en-US" b="1" dirty="0" smtClean="0">
                <a:cs typeface="B Zar" pitchFamily="2" charset="-78"/>
              </a:rPr>
              <a:t> </a:t>
            </a:r>
            <a:r>
              <a:rPr lang="ar-SA" b="1" dirty="0" smtClean="0">
                <a:solidFill>
                  <a:srgbClr val="FF0000"/>
                </a:solidFill>
                <a:cs typeface="B Zar" pitchFamily="2" charset="-78"/>
              </a:rPr>
              <a:t>بهرسیر</a:t>
            </a:r>
            <a:r>
              <a:rPr lang="en-US" b="1" dirty="0" smtClean="0">
                <a:cs typeface="B Zar" pitchFamily="2" charset="-78"/>
              </a:rPr>
              <a:t> </a:t>
            </a:r>
            <a:r>
              <a:rPr lang="ar-SA" b="1" dirty="0" smtClean="0">
                <a:cs typeface="B Zar" pitchFamily="2" charset="-78"/>
              </a:rPr>
              <a:t>که ریشة آن اردشیر است و یک فرسخ زیر آن</a:t>
            </a:r>
            <a:r>
              <a:rPr lang="en-US" b="1" dirty="0" smtClean="0">
                <a:cs typeface="B Zar" pitchFamily="2" charset="-78"/>
              </a:rPr>
              <a:t> </a:t>
            </a:r>
            <a:r>
              <a:rPr lang="ar-SA" b="1" dirty="0" smtClean="0">
                <a:solidFill>
                  <a:srgbClr val="FF0000"/>
                </a:solidFill>
                <a:cs typeface="B Zar" pitchFamily="2" charset="-78"/>
              </a:rPr>
              <a:t>ساباط</a:t>
            </a:r>
            <a:r>
              <a:rPr lang="en-US" b="1" dirty="0" smtClean="0">
                <a:cs typeface="B Zar" pitchFamily="2" charset="-78"/>
              </a:rPr>
              <a:t> </a:t>
            </a:r>
            <a:r>
              <a:rPr lang="ar-SA" b="1" dirty="0" smtClean="0">
                <a:cs typeface="B Zar" pitchFamily="2" charset="-78"/>
              </a:rPr>
              <a:t>که به گفتة یاقوت حموی، ایرانیان آن را </a:t>
            </a:r>
            <a:r>
              <a:rPr lang="ar-SA" b="1" dirty="0" smtClean="0">
                <a:solidFill>
                  <a:srgbClr val="FF0000"/>
                </a:solidFill>
                <a:cs typeface="B Zar" pitchFamily="2" charset="-78"/>
              </a:rPr>
              <a:t>بلاس‌آباد</a:t>
            </a:r>
            <a:r>
              <a:rPr lang="ar-SA" b="1" dirty="0" smtClean="0">
                <a:cs typeface="B Zar" pitchFamily="2" charset="-78"/>
              </a:rPr>
              <a:t> می‌نامیدند.</a:t>
            </a:r>
            <a:endParaRPr lang="fa-IR" b="1" dirty="0" smtClean="0">
              <a:cs typeface="B Zar" pitchFamily="2" charset="-78"/>
            </a:endParaRPr>
          </a:p>
          <a:p>
            <a:pPr algn="r" rtl="1">
              <a:lnSpc>
                <a:spcPct val="120000"/>
              </a:lnSpc>
            </a:pPr>
            <a:endParaRPr lang="en-US" b="1" dirty="0" smtClean="0">
              <a:cs typeface="B Zar" pitchFamily="2" charset="-78"/>
            </a:endParaRPr>
          </a:p>
          <a:p>
            <a:pPr algn="r" rtl="1">
              <a:lnSpc>
                <a:spcPct val="120000"/>
              </a:lnSpc>
            </a:pPr>
            <a:r>
              <a:rPr lang="ar-SA" b="1" dirty="0" smtClean="0">
                <a:cs typeface="B Zar" pitchFamily="2" charset="-78"/>
              </a:rPr>
              <a:t>پیش از روی کار آمدن شاهنشاهان اشکانی، سلوکیان در طرف راست رود دجله شهری ساخته بودند که آن را</a:t>
            </a:r>
            <a:r>
              <a:rPr lang="en-US" b="1" dirty="0" smtClean="0">
                <a:cs typeface="B Zar" pitchFamily="2" charset="-78"/>
              </a:rPr>
              <a:t> </a:t>
            </a:r>
            <a:r>
              <a:rPr lang="ar-SA" b="1" dirty="0" smtClean="0">
                <a:cs typeface="B Zar" pitchFamily="2" charset="-78"/>
              </a:rPr>
              <a:t>سلوکیه</a:t>
            </a:r>
            <a:r>
              <a:rPr lang="en-US" b="1" dirty="0" smtClean="0">
                <a:cs typeface="B Zar" pitchFamily="2" charset="-78"/>
              </a:rPr>
              <a:t> </a:t>
            </a:r>
            <a:r>
              <a:rPr lang="ar-SA" b="1" dirty="0" smtClean="0">
                <a:cs typeface="B Zar" pitchFamily="2" charset="-78"/>
              </a:rPr>
              <a:t>نام نهاده بودند. در زمان نخستین پادشاهان اشکانی، وقتی باقی‌مانده‌های یادگارهای اسکندر مقدونی بکلی از مرزهای ایران بیرون رانده شد، شهر سلوکیه به صورت نیمه ویرانه‌ای بود. </a:t>
            </a:r>
            <a:endParaRPr lang="fa-IR" b="1" dirty="0" smtClean="0">
              <a:cs typeface="B Zar" pitchFamily="2" charset="-78"/>
            </a:endParaRPr>
          </a:p>
          <a:p>
            <a:pPr algn="r" rtl="1">
              <a:lnSpc>
                <a:spcPct val="120000"/>
              </a:lnSpc>
            </a:pPr>
            <a:endParaRPr lang="fa-IR" b="1" dirty="0" smtClean="0">
              <a:cs typeface="B Zar" pitchFamily="2" charset="-78"/>
            </a:endParaRPr>
          </a:p>
          <a:p>
            <a:pPr algn="r" rtl="1">
              <a:lnSpc>
                <a:spcPct val="120000"/>
              </a:lnSpc>
            </a:pPr>
            <a:r>
              <a:rPr lang="ar-SA" b="1" dirty="0" smtClean="0">
                <a:cs typeface="B Zar" pitchFamily="2" charset="-78"/>
              </a:rPr>
              <a:t>شاهنشاهان اشکانی در طرف چپ رودخانه دست به احداث ساختمان‌های جدیدی زدند و تا اواخر دوران ساسانی ایجاد این ساختمان‌ها در دوطرف رود دجله ادامه یافت. به طوری که وقتی اعراب بر ایران مستولی شدند در این مکان هفت شهر وجود داشت و به همین سبب آنرا مداین یعنی مدینه‌ها، شهرها، نام نهادند. </a:t>
            </a:r>
            <a:endParaRPr lang="fa-IR" b="1" dirty="0" smtClean="0">
              <a:cs typeface="B Zar" pitchFamily="2" charset="-78"/>
            </a:endParaRPr>
          </a:p>
          <a:p>
            <a:pPr algn="r" rtl="1">
              <a:lnSpc>
                <a:spcPct val="120000"/>
              </a:lnSpc>
            </a:pPr>
            <a:endParaRPr lang="fa-IR" b="1" dirty="0" smtClean="0">
              <a:cs typeface="B Zar" pitchFamily="2" charset="-78"/>
            </a:endParaRPr>
          </a:p>
          <a:p>
            <a:pPr algn="r" rtl="1">
              <a:lnSpc>
                <a:spcPct val="120000"/>
              </a:lnSpc>
            </a:pPr>
            <a:r>
              <a:rPr lang="ar-SA" b="1" dirty="0" smtClean="0">
                <a:cs typeface="B Zar" pitchFamily="2" charset="-78"/>
              </a:rPr>
              <a:t>چهل کیلومتر پایین‌تر از تیسفون خلفای عباسیشهر بغداد را </a:t>
            </a:r>
            <a:r>
              <a:rPr lang="en-US" b="1" dirty="0" smtClean="0">
                <a:cs typeface="B Zar" pitchFamily="2" charset="-78"/>
              </a:rPr>
              <a:t> </a:t>
            </a:r>
            <a:r>
              <a:rPr lang="ar-SA" b="1" dirty="0" smtClean="0">
                <a:cs typeface="B Zar" pitchFamily="2" charset="-78"/>
              </a:rPr>
              <a:t>را که به مفهوم بغ داد، (یعنی خداداد، زیرا بغ به زبان فارسی به معنای خداست و در زبان روسی و بعضی زبان‌های دیگر هند و اروپایی نیز همین مفهوم را دارد) است و قبلاً نیز به صورت آبادی کوچکی در آن مکان وجود داشت بنا نمودند و آن را به‌عنوان دارالخلافه تعیین کردند.</a:t>
            </a:r>
            <a:endParaRPr lang="en-US" b="1" dirty="0">
              <a:cs typeface="B Zar" pitchFamily="2" charset="-78"/>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fontScale="90000"/>
          </a:bodyPr>
          <a:lstStyle/>
          <a:p>
            <a:r>
              <a:rPr lang="fa-IR" altLang="ko-KR" sz="7350" dirty="0"/>
              <a:t>جاده ابریشم و شیلا</a:t>
            </a:r>
            <a:r>
              <a:rPr lang="ko-KR" altLang="ko-KR" dirty="0"/>
              <a:t/>
            </a:r>
            <a:br>
              <a:rPr lang="ko-KR" altLang="ko-KR" dirty="0"/>
            </a:br>
            <a:endParaRPr lang="ko-KR" altLang="en-US" dirty="0"/>
          </a:p>
        </p:txBody>
      </p:sp>
      <p:sp>
        <p:nvSpPr>
          <p:cNvPr id="3" name="부제목 2"/>
          <p:cNvSpPr>
            <a:spLocks noGrp="1"/>
          </p:cNvSpPr>
          <p:nvPr>
            <p:ph type="subTitle" idx="1"/>
          </p:nvPr>
        </p:nvSpPr>
        <p:spPr>
          <a:xfrm>
            <a:off x="1143000" y="4360391"/>
            <a:ext cx="7030994" cy="1130643"/>
          </a:xfrm>
        </p:spPr>
        <p:txBody>
          <a:bodyPr>
            <a:normAutofit lnSpcReduction="10000"/>
          </a:bodyPr>
          <a:lstStyle/>
          <a:p>
            <a:r>
              <a:rPr lang="ar-SA" altLang="ko-KR" sz="3300" dirty="0">
                <a:cs typeface="+mj-cs"/>
              </a:rPr>
              <a:t>دانشگاه مطالعات خارجی </a:t>
            </a:r>
            <a:r>
              <a:rPr lang="ar-SA" altLang="ko-KR" sz="3300" dirty="0">
                <a:cs typeface="+mj-cs"/>
              </a:rPr>
              <a:t>هانکوک</a:t>
            </a:r>
            <a:endParaRPr lang="fa-IR" altLang="ko-KR" sz="3300" dirty="0">
              <a:cs typeface="+mj-cs"/>
            </a:endParaRPr>
          </a:p>
          <a:p>
            <a:r>
              <a:rPr lang="fa-IR" altLang="ko-KR" sz="3300" dirty="0">
                <a:cs typeface="+mj-cs"/>
              </a:rPr>
              <a:t>دال سونگ یو</a:t>
            </a:r>
            <a:endParaRPr lang="en-US" altLang="ko-KR" sz="3300" dirty="0">
              <a:cs typeface="+mj-cs"/>
            </a:endParaRPr>
          </a:p>
        </p:txBody>
      </p:sp>
    </p:spTree>
    <p:extLst>
      <p:ext uri="{BB962C8B-B14F-4D97-AF65-F5344CB8AC3E}">
        <p14:creationId xmlns:p14="http://schemas.microsoft.com/office/powerpoint/2010/main" val="24124366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altLang="ko-KR" dirty="0" smtClean="0"/>
              <a:t>Silk Road Map</a:t>
            </a:r>
            <a:endParaRPr lang="ko-KR" altLang="en-US" dirty="0"/>
          </a:p>
        </p:txBody>
      </p:sp>
      <p:pic>
        <p:nvPicPr>
          <p:cNvPr id="6" name="내용 개체 틀 5"/>
          <p:cNvPicPr>
            <a:picLocks noGrp="1" noChangeAspect="1"/>
          </p:cNvPicPr>
          <p:nvPr>
            <p:ph idx="1"/>
          </p:nvPr>
        </p:nvPicPr>
        <p:blipFill>
          <a:blip r:embed="rId3"/>
          <a:stretch>
            <a:fillRect/>
          </a:stretch>
        </p:blipFill>
        <p:spPr>
          <a:xfrm>
            <a:off x="1306727" y="2125266"/>
            <a:ext cx="6876536" cy="3675506"/>
          </a:xfrm>
          <a:prstGeom prst="rect">
            <a:avLst/>
          </a:prstGeom>
        </p:spPr>
      </p:pic>
    </p:spTree>
    <p:extLst>
      <p:ext uri="{BB962C8B-B14F-4D97-AF65-F5344CB8AC3E}">
        <p14:creationId xmlns:p14="http://schemas.microsoft.com/office/powerpoint/2010/main" val="20031495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altLang="ko-KR" dirty="0" smtClean="0"/>
              <a:t>Silk Road Map: Land Route</a:t>
            </a:r>
            <a:endParaRPr lang="ko-KR" altLang="en-US" dirty="0"/>
          </a:p>
        </p:txBody>
      </p:sp>
      <p:pic>
        <p:nvPicPr>
          <p:cNvPr id="4" name="내용 개체 틀 3"/>
          <p:cNvPicPr>
            <a:picLocks noGrp="1" noChangeAspect="1"/>
          </p:cNvPicPr>
          <p:nvPr>
            <p:ph idx="1"/>
          </p:nvPr>
        </p:nvPicPr>
        <p:blipFill>
          <a:blip r:embed="rId3"/>
          <a:stretch>
            <a:fillRect/>
          </a:stretch>
        </p:blipFill>
        <p:spPr>
          <a:xfrm>
            <a:off x="137570" y="2447441"/>
            <a:ext cx="8868860" cy="3127001"/>
          </a:xfrm>
          <a:prstGeom prst="rect">
            <a:avLst/>
          </a:prstGeom>
        </p:spPr>
      </p:pic>
    </p:spTree>
    <p:extLst>
      <p:ext uri="{BB962C8B-B14F-4D97-AF65-F5344CB8AC3E}">
        <p14:creationId xmlns:p14="http://schemas.microsoft.com/office/powerpoint/2010/main" val="33709908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1010616"/>
            <a:ext cx="7886700" cy="994172"/>
          </a:xfrm>
        </p:spPr>
        <p:txBody>
          <a:bodyPr>
            <a:normAutofit fontScale="90000"/>
          </a:bodyPr>
          <a:lstStyle/>
          <a:p>
            <a:pPr algn="ctr"/>
            <a:r>
              <a:rPr lang="en-US" altLang="ko-KR" dirty="0" smtClean="0"/>
              <a:t>Eastern Route of Silk Road </a:t>
            </a:r>
            <a:br>
              <a:rPr lang="en-US" altLang="ko-KR" dirty="0" smtClean="0"/>
            </a:br>
            <a:r>
              <a:rPr lang="en-US" altLang="ko-KR" dirty="0" smtClean="0"/>
              <a:t>through Land</a:t>
            </a:r>
            <a:endParaRPr lang="ko-KR" altLang="en-US" dirty="0"/>
          </a:p>
        </p:txBody>
      </p:sp>
      <p:pic>
        <p:nvPicPr>
          <p:cNvPr id="5" name="내용 개체 틀 4"/>
          <p:cNvPicPr>
            <a:picLocks noGrp="1" noChangeAspect="1"/>
          </p:cNvPicPr>
          <p:nvPr>
            <p:ph idx="1"/>
          </p:nvPr>
        </p:nvPicPr>
        <p:blipFill>
          <a:blip r:embed="rId3"/>
          <a:stretch>
            <a:fillRect/>
          </a:stretch>
        </p:blipFill>
        <p:spPr>
          <a:xfrm>
            <a:off x="828903" y="2238118"/>
            <a:ext cx="7686447" cy="3479063"/>
          </a:xfrm>
          <a:prstGeom prst="rect">
            <a:avLst/>
          </a:prstGeom>
        </p:spPr>
      </p:pic>
    </p:spTree>
    <p:extLst>
      <p:ext uri="{BB962C8B-B14F-4D97-AF65-F5344CB8AC3E}">
        <p14:creationId xmlns:p14="http://schemas.microsoft.com/office/powerpoint/2010/main" val="6157783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1010616"/>
            <a:ext cx="7886700" cy="994172"/>
          </a:xfrm>
        </p:spPr>
        <p:txBody>
          <a:bodyPr>
            <a:normAutofit fontScale="90000"/>
          </a:bodyPr>
          <a:lstStyle/>
          <a:p>
            <a:pPr algn="ctr"/>
            <a:r>
              <a:rPr lang="en-US" altLang="ko-KR" dirty="0" smtClean="0"/>
              <a:t>Eastern Route of Silk Road </a:t>
            </a:r>
            <a:br>
              <a:rPr lang="en-US" altLang="ko-KR" dirty="0" smtClean="0"/>
            </a:br>
            <a:r>
              <a:rPr lang="en-US" altLang="ko-KR" dirty="0" smtClean="0"/>
              <a:t>through Land</a:t>
            </a:r>
            <a:endParaRPr lang="ko-KR" altLang="en-US" dirty="0"/>
          </a:p>
        </p:txBody>
      </p:sp>
      <p:pic>
        <p:nvPicPr>
          <p:cNvPr id="4" name="내용 개체 틀 3"/>
          <p:cNvPicPr>
            <a:picLocks noGrp="1" noChangeAspect="1"/>
          </p:cNvPicPr>
          <p:nvPr>
            <p:ph idx="1"/>
          </p:nvPr>
        </p:nvPicPr>
        <p:blipFill>
          <a:blip r:embed="rId3"/>
          <a:stretch>
            <a:fillRect/>
          </a:stretch>
        </p:blipFill>
        <p:spPr>
          <a:xfrm>
            <a:off x="1510615" y="2004787"/>
            <a:ext cx="6264875" cy="3687446"/>
          </a:xfrm>
          <a:prstGeom prst="rect">
            <a:avLst/>
          </a:prstGeom>
        </p:spPr>
      </p:pic>
    </p:spTree>
    <p:extLst>
      <p:ext uri="{BB962C8B-B14F-4D97-AF65-F5344CB8AC3E}">
        <p14:creationId xmlns:p14="http://schemas.microsoft.com/office/powerpoint/2010/main" val="34727041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1010616"/>
            <a:ext cx="7886700" cy="994172"/>
          </a:xfrm>
        </p:spPr>
        <p:txBody>
          <a:bodyPr>
            <a:normAutofit/>
          </a:bodyPr>
          <a:lstStyle/>
          <a:p>
            <a:pPr algn="ctr"/>
            <a:r>
              <a:rPr lang="en-US" altLang="ko-KR" sz="3000" dirty="0"/>
              <a:t>Eastern Route of Silk Road through Sea</a:t>
            </a:r>
            <a:endParaRPr lang="ko-KR" altLang="en-US" sz="3000" dirty="0"/>
          </a:p>
        </p:txBody>
      </p:sp>
      <p:pic>
        <p:nvPicPr>
          <p:cNvPr id="5" name="내용 개체 틀 4"/>
          <p:cNvPicPr>
            <a:picLocks noGrp="1" noChangeAspect="1"/>
          </p:cNvPicPr>
          <p:nvPr>
            <p:ph idx="1"/>
          </p:nvPr>
        </p:nvPicPr>
        <p:blipFill>
          <a:blip r:embed="rId3"/>
          <a:stretch>
            <a:fillRect/>
          </a:stretch>
        </p:blipFill>
        <p:spPr>
          <a:xfrm>
            <a:off x="1610230" y="1715423"/>
            <a:ext cx="6201563" cy="2070750"/>
          </a:xfrm>
          <a:prstGeom prst="rect">
            <a:avLst/>
          </a:prstGeom>
        </p:spPr>
      </p:pic>
      <p:pic>
        <p:nvPicPr>
          <p:cNvPr id="6" name="그림 5"/>
          <p:cNvPicPr>
            <a:picLocks noChangeAspect="1"/>
          </p:cNvPicPr>
          <p:nvPr/>
        </p:nvPicPr>
        <p:blipFill>
          <a:blip r:embed="rId4"/>
          <a:stretch>
            <a:fillRect/>
          </a:stretch>
        </p:blipFill>
        <p:spPr>
          <a:xfrm>
            <a:off x="1610230" y="3786173"/>
            <a:ext cx="6201563" cy="2066625"/>
          </a:xfrm>
          <a:prstGeom prst="rect">
            <a:avLst/>
          </a:prstGeom>
        </p:spPr>
      </p:pic>
    </p:spTree>
    <p:extLst>
      <p:ext uri="{BB962C8B-B14F-4D97-AF65-F5344CB8AC3E}">
        <p14:creationId xmlns:p14="http://schemas.microsoft.com/office/powerpoint/2010/main" val="36308299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fa-IR" altLang="ko-KR" sz="4500" dirty="0"/>
              <a:t>جاده </a:t>
            </a:r>
            <a:r>
              <a:rPr lang="fa-IR" altLang="ko-KR" sz="4500" dirty="0"/>
              <a:t>ابریشم</a:t>
            </a:r>
            <a:endParaRPr lang="ko-KR" altLang="en-US" dirty="0"/>
          </a:p>
        </p:txBody>
      </p:sp>
      <p:sp>
        <p:nvSpPr>
          <p:cNvPr id="3" name="내용 개체 틀 2"/>
          <p:cNvSpPr>
            <a:spLocks noGrp="1"/>
          </p:cNvSpPr>
          <p:nvPr>
            <p:ph idx="1"/>
          </p:nvPr>
        </p:nvSpPr>
        <p:spPr/>
        <p:txBody>
          <a:bodyPr>
            <a:normAutofit/>
          </a:bodyPr>
          <a:lstStyle/>
          <a:p>
            <a:pPr algn="just" rtl="1"/>
            <a:r>
              <a:rPr lang="fa-IR" altLang="ko-KR" sz="2700" dirty="0">
                <a:cs typeface="+mj-cs"/>
              </a:rPr>
              <a:t>جاده </a:t>
            </a:r>
            <a:r>
              <a:rPr lang="fa-IR" altLang="ko-KR" sz="2700" dirty="0">
                <a:cs typeface="+mj-cs"/>
              </a:rPr>
              <a:t>ابریشم چه جاده ای بوده است، و چه اهمیتی داشته </a:t>
            </a:r>
            <a:r>
              <a:rPr lang="fa-IR" altLang="ko-KR" sz="2700" dirty="0">
                <a:cs typeface="+mj-cs"/>
              </a:rPr>
              <a:t>است.</a:t>
            </a:r>
          </a:p>
          <a:p>
            <a:pPr algn="just" rtl="1"/>
            <a:endParaRPr lang="fa-IR" altLang="ko-KR" sz="2700" dirty="0">
              <a:cs typeface="+mj-cs"/>
            </a:endParaRPr>
          </a:p>
          <a:p>
            <a:pPr algn="just" rtl="1"/>
            <a:r>
              <a:rPr lang="fa-IR" altLang="ko-KR" sz="2700" dirty="0">
                <a:cs typeface="+mj-cs"/>
              </a:rPr>
              <a:t>این جاده، جاده ای نبوده است که در آن فقط تجارت ابریشم جریان </a:t>
            </a:r>
            <a:r>
              <a:rPr lang="fa-IR" altLang="ko-KR" sz="2700" dirty="0">
                <a:cs typeface="+mj-cs"/>
              </a:rPr>
              <a:t>داشت.</a:t>
            </a:r>
          </a:p>
          <a:p>
            <a:pPr algn="just" rtl="1"/>
            <a:r>
              <a:rPr lang="fa-IR" altLang="ko-KR" sz="2700" dirty="0">
                <a:cs typeface="+mj-cs"/>
              </a:rPr>
              <a:t>در این جاده فقط کالاهای تجاری مبادله نمی شد، </a:t>
            </a:r>
            <a:endParaRPr lang="fa-IR" altLang="ko-KR" sz="2700" dirty="0">
              <a:cs typeface="+mj-cs"/>
            </a:endParaRPr>
          </a:p>
          <a:p>
            <a:pPr algn="just" rtl="1"/>
            <a:r>
              <a:rPr lang="fa-IR" altLang="ko-KR" sz="2700" dirty="0">
                <a:cs typeface="+mj-cs"/>
              </a:rPr>
              <a:t>بلکه </a:t>
            </a:r>
            <a:r>
              <a:rPr lang="fa-IR" altLang="ko-KR" sz="2700" dirty="0">
                <a:cs typeface="+mj-cs"/>
              </a:rPr>
              <a:t>مبادله ی فرهنگ هم صورت می </a:t>
            </a:r>
            <a:r>
              <a:rPr lang="fa-IR" altLang="ko-KR" sz="2700" dirty="0">
                <a:cs typeface="+mj-cs"/>
              </a:rPr>
              <a:t>گرفت؛</a:t>
            </a:r>
          </a:p>
          <a:p>
            <a:pPr algn="just" rtl="1"/>
            <a:r>
              <a:rPr lang="fa-IR" altLang="ko-KR" sz="2700" dirty="0">
                <a:cs typeface="+mj-cs"/>
              </a:rPr>
              <a:t>مبادله </a:t>
            </a:r>
            <a:r>
              <a:rPr lang="fa-IR" altLang="ko-KR" sz="2700" dirty="0">
                <a:cs typeface="+mj-cs"/>
              </a:rPr>
              <a:t>ی هنر هم صورت می </a:t>
            </a:r>
            <a:r>
              <a:rPr lang="fa-IR" altLang="ko-KR" sz="2700" dirty="0">
                <a:cs typeface="+mj-cs"/>
              </a:rPr>
              <a:t>گرفت؛</a:t>
            </a:r>
          </a:p>
          <a:p>
            <a:pPr algn="just" rtl="1"/>
            <a:r>
              <a:rPr lang="fa-IR" altLang="ko-KR" sz="2700" dirty="0">
                <a:cs typeface="+mj-cs"/>
              </a:rPr>
              <a:t>اندیشه </a:t>
            </a:r>
            <a:r>
              <a:rPr lang="fa-IR" altLang="ko-KR" sz="2700" dirty="0">
                <a:cs typeface="+mj-cs"/>
              </a:rPr>
              <a:t>های دینی از جای دیگر سفر می </a:t>
            </a:r>
            <a:r>
              <a:rPr lang="fa-IR" altLang="ko-KR" sz="2700" dirty="0">
                <a:cs typeface="+mj-cs"/>
              </a:rPr>
              <a:t>کرد.</a:t>
            </a:r>
            <a:endParaRPr lang="ko-KR" altLang="en-US" sz="2700" dirty="0">
              <a:cs typeface="+mj-cs"/>
            </a:endParaRPr>
          </a:p>
        </p:txBody>
      </p:sp>
    </p:spTree>
    <p:extLst>
      <p:ext uri="{BB962C8B-B14F-4D97-AF65-F5344CB8AC3E}">
        <p14:creationId xmlns:p14="http://schemas.microsoft.com/office/powerpoint/2010/main" val="21689516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fa-IR" altLang="ko-KR" sz="4500" dirty="0"/>
              <a:t>اهمیت فرهنگی جاده ابریشم</a:t>
            </a:r>
            <a:endParaRPr lang="ko-KR" altLang="en-US" dirty="0"/>
          </a:p>
        </p:txBody>
      </p:sp>
      <p:sp>
        <p:nvSpPr>
          <p:cNvPr id="3" name="내용 개체 틀 2"/>
          <p:cNvSpPr>
            <a:spLocks noGrp="1"/>
          </p:cNvSpPr>
          <p:nvPr>
            <p:ph idx="1"/>
          </p:nvPr>
        </p:nvSpPr>
        <p:spPr/>
        <p:txBody>
          <a:bodyPr>
            <a:normAutofit fontScale="92500"/>
          </a:bodyPr>
          <a:lstStyle/>
          <a:p>
            <a:pPr algn="just" rtl="1"/>
            <a:r>
              <a:rPr lang="fa-IR" altLang="ko-KR" sz="3450" dirty="0">
                <a:cs typeface="+mj-cs"/>
              </a:rPr>
              <a:t>در </a:t>
            </a:r>
            <a:r>
              <a:rPr lang="fa-IR" altLang="ko-KR" sz="3450" dirty="0">
                <a:cs typeface="+mj-cs"/>
              </a:rPr>
              <a:t>مسیر همین جاده ها بود که علم، فن، هنر، خط، زبان و مهمتر از همه دین از جایی به جای دیگر سفر می </a:t>
            </a:r>
            <a:r>
              <a:rPr lang="fa-IR" altLang="ko-KR" sz="3450" dirty="0">
                <a:cs typeface="+mj-cs"/>
              </a:rPr>
              <a:t>کرد.</a:t>
            </a:r>
          </a:p>
          <a:p>
            <a:pPr algn="just" rtl="1"/>
            <a:endParaRPr lang="fa-IR" altLang="ko-KR" sz="3450" dirty="0">
              <a:cs typeface="+mj-cs"/>
            </a:endParaRPr>
          </a:p>
          <a:p>
            <a:pPr algn="just" rtl="1"/>
            <a:r>
              <a:rPr lang="fa-IR" altLang="ko-KR" sz="3450" dirty="0">
                <a:cs typeface="+mj-cs"/>
              </a:rPr>
              <a:t>آداب</a:t>
            </a:r>
            <a:r>
              <a:rPr lang="fa-IR" altLang="ko-KR" sz="3450" dirty="0">
                <a:cs typeface="+mj-cs"/>
              </a:rPr>
              <a:t>، رسوم، مراسم و آیین ها از جایی به جای دیگر می </a:t>
            </a:r>
            <a:r>
              <a:rPr lang="fa-IR" altLang="ko-KR" sz="3450" dirty="0">
                <a:cs typeface="+mj-cs"/>
              </a:rPr>
              <a:t>رفت.</a:t>
            </a:r>
          </a:p>
          <a:p>
            <a:pPr algn="just" rtl="1"/>
            <a:endParaRPr lang="fa-IR" altLang="ko-KR" sz="3450" dirty="0">
              <a:cs typeface="+mj-cs"/>
            </a:endParaRPr>
          </a:p>
          <a:p>
            <a:pPr algn="just" rtl="1"/>
            <a:r>
              <a:rPr lang="fa-IR" altLang="ko-KR" sz="3450" dirty="0">
                <a:cs typeface="+mj-cs"/>
              </a:rPr>
              <a:t>سبک </a:t>
            </a:r>
            <a:r>
              <a:rPr lang="fa-IR" altLang="ko-KR" sz="3450" dirty="0">
                <a:cs typeface="+mj-cs"/>
              </a:rPr>
              <a:t>های هنری و معماری از کشوری به کشور دیگر می رفته است.</a:t>
            </a:r>
            <a:endParaRPr lang="ko-KR" altLang="ko-KR" sz="3450" dirty="0">
              <a:cs typeface="+mj-cs"/>
            </a:endParaRPr>
          </a:p>
          <a:p>
            <a:pPr algn="just" rtl="1"/>
            <a:endParaRPr lang="fa-IR" altLang="ko-KR" sz="2700" dirty="0">
              <a:cs typeface="+mj-cs"/>
            </a:endParaRPr>
          </a:p>
        </p:txBody>
      </p:sp>
    </p:spTree>
    <p:extLst>
      <p:ext uri="{BB962C8B-B14F-4D97-AF65-F5344CB8AC3E}">
        <p14:creationId xmlns:p14="http://schemas.microsoft.com/office/powerpoint/2010/main" val="11697603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TotalTime>
  <Words>8002</Words>
  <Application>Microsoft Office PowerPoint</Application>
  <PresentationFormat>On-screen Show (4:3)</PresentationFormat>
  <Paragraphs>415</Paragraphs>
  <Slides>109</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109</vt:i4>
      </vt:variant>
    </vt:vector>
  </HeadingPairs>
  <TitlesOfParts>
    <vt:vector size="118" baseType="lpstr">
      <vt:lpstr>맑은 고딕</vt:lpstr>
      <vt:lpstr>Arial</vt:lpstr>
      <vt:lpstr>Arial Unicode MS</vt:lpstr>
      <vt:lpstr>B Zar</vt:lpstr>
      <vt:lpstr>Calibri</vt:lpstr>
      <vt:lpstr>IRANSans</vt:lpstr>
      <vt:lpstr>Times New Roman</vt:lpstr>
      <vt:lpstr>Zar</vt:lpstr>
      <vt:lpstr>Office Theme</vt:lpstr>
      <vt:lpstr>شهرهای ایرانی در مسیر راه ابریشم</vt:lpstr>
      <vt:lpstr>PowerPoint Presentation</vt:lpstr>
      <vt:lpstr>راست: تندیس چینی از یک ساربان سغدی، قرن سوم  چپ : یک سغدی مسئول تیمار اسب. چین، قرن هفتم </vt:lpstr>
      <vt:lpstr>آغاز تاریخ روابط ایران و چین  </vt:lpstr>
      <vt:lpstr>PowerPoint Presentation</vt:lpstr>
      <vt:lpstr>PowerPoint Presentation</vt:lpstr>
      <vt:lpstr>The Gansu Flying Horse, East Han, Bronze, Gansu Provincial Museum</vt:lpstr>
      <vt:lpstr>PowerPoint Presentation</vt:lpstr>
      <vt:lpstr>PowerPoint Presentation</vt:lpstr>
      <vt:lpstr>PowerPoint Presentation</vt:lpstr>
      <vt:lpstr>PowerPoint Presentation</vt:lpstr>
      <vt:lpstr>PowerPoint Presentation</vt:lpstr>
      <vt:lpstr>PowerPoint Presentation</vt:lpstr>
      <vt:lpstr>راه شاهی</vt:lpstr>
      <vt:lpstr>هردوت از طرز کار این شبکه می گوید:</vt:lpstr>
      <vt:lpstr>PowerPoint Presentation</vt:lpstr>
      <vt:lpstr>PowerPoint Presentation</vt:lpstr>
      <vt:lpstr>شرح جاده ابریشم در گلستان سعدی</vt:lpstr>
      <vt:lpstr>جاده ابريشم يك مفهوم و يك جهان</vt:lpstr>
      <vt:lpstr>جاده ابريشم</vt:lpstr>
      <vt:lpstr>منشاء كالاهاي مورد مبادله در جاده ابريشم </vt:lpstr>
      <vt:lpstr>منشاء كالاهاي مورد مبادله در جاده ابريشم</vt:lpstr>
      <vt:lpstr>جاده ابريشم </vt:lpstr>
      <vt:lpstr>مسير جاده ابريشم و شاخه هاي آن</vt:lpstr>
      <vt:lpstr>PowerPoint Presentation</vt:lpstr>
      <vt:lpstr>جاده ابریشم </vt:lpstr>
      <vt:lpstr>نه تنها یک راه </vt:lpstr>
      <vt:lpstr>خطرات تجارت </vt:lpstr>
      <vt:lpstr>   چه جاذبه هايي براي چين داشت؟  </vt:lpstr>
      <vt:lpstr>   جاذبه هاي آن براي غرب چه بود؟  </vt:lpstr>
      <vt:lpstr>مخاطرات چه بهره اي به همراه داشت؟   </vt:lpstr>
      <vt:lpstr>شرح حال جاده ابریشم در گلستان سعدی</vt:lpstr>
      <vt:lpstr>بوستان سعدی  باب اول در عدل و تدبیر و رای</vt:lpstr>
      <vt:lpstr>ماوراء النهرTransoxiana  </vt:lpstr>
      <vt:lpstr>PowerPoint Presentation</vt:lpstr>
      <vt:lpstr>PowerPoint Presentation</vt:lpstr>
      <vt:lpstr>PowerPoint Presentation</vt:lpstr>
      <vt:lpstr>ماوراء النهر در سده چهارم هجری</vt:lpstr>
      <vt:lpstr>PowerPoint Presentation</vt:lpstr>
      <vt:lpstr>ماوراء النهر در سده هشتم هجری پس از حمله مغول</vt:lpstr>
      <vt:lpstr>فرغانه</vt:lpstr>
      <vt:lpstr>وادی فرغانه Farghana Valley</vt:lpstr>
      <vt:lpstr>سغد</vt:lpstr>
      <vt:lpstr>سغدی ها هنگام اهدای هدایا به داریوش هخامنشی،  در نگاره تخت جمشید، سده پنج پیش از میلاد  </vt:lpstr>
      <vt:lpstr>سمرقند</vt:lpstr>
      <vt:lpstr>سمرقند در سدة چهارم هجری</vt:lpstr>
      <vt:lpstr>بخارا در سدة چهارم هجری </vt:lpstr>
      <vt:lpstr>مرو</vt:lpstr>
      <vt:lpstr>PowerPoint Presentation</vt:lpstr>
      <vt:lpstr>PowerPoint Presentation</vt:lpstr>
      <vt:lpstr>مرو در سدة چهارم هجری</vt:lpstr>
      <vt:lpstr>سرخس</vt:lpstr>
      <vt:lpstr>رباط شرف در 47 کیلومتری غرب سرخس</vt:lpstr>
      <vt:lpstr>PowerPoint Presentation</vt:lpstr>
      <vt:lpstr>آرامگاه لقمان سرخسی</vt:lpstr>
      <vt:lpstr>نشابور</vt:lpstr>
      <vt:lpstr>طراحی از نیشابور کهن بر پایه پژوهش‌های باستان‌شناسی  که مسجد جامع نیشابور (ابومسلم) در این طراحی نمایان است</vt:lpstr>
      <vt:lpstr>نگاره‌ای ز کتاب جامع التواریخ مربوط به داستان بنیان نهادن کاخ شادیاخ در نیشابور</vt:lpstr>
      <vt:lpstr>PowerPoint Presentation</vt:lpstr>
      <vt:lpstr>معدن فیروزه</vt:lpstr>
      <vt:lpstr>کاروانسرای عباسی نیشابور </vt:lpstr>
      <vt:lpstr>نیشابور</vt:lpstr>
      <vt:lpstr>PowerPoint Presentation</vt:lpstr>
      <vt:lpstr>اسفراین </vt:lpstr>
      <vt:lpstr>PowerPoint Presentation</vt:lpstr>
      <vt:lpstr>کاروانسرای صفوی سبزوار</vt:lpstr>
      <vt:lpstr>PowerPoint Presentation</vt:lpstr>
      <vt:lpstr>هکاتمپیلوس Hecatompylos</vt:lpstr>
      <vt:lpstr>قومس/کومش</vt:lpstr>
      <vt:lpstr>PowerPoint Presentation</vt:lpstr>
      <vt:lpstr>دامغان</vt:lpstr>
      <vt:lpstr>ری</vt:lpstr>
      <vt:lpstr>PowerPoint Presentation</vt:lpstr>
      <vt:lpstr>ری در سدة چهارم هجری</vt:lpstr>
      <vt:lpstr>PowerPoint Presentation</vt:lpstr>
      <vt:lpstr>قزوین</vt:lpstr>
      <vt:lpstr>قزوین</vt:lpstr>
      <vt:lpstr>هگمتان/اکباتان</vt:lpstr>
      <vt:lpstr>PowerPoint Presentation</vt:lpstr>
      <vt:lpstr>همدان در سدة چهارم هجری</vt:lpstr>
      <vt:lpstr>گنبد علویان دورة سلجوقی</vt:lpstr>
      <vt:lpstr>PowerPoint Presentation</vt:lpstr>
      <vt:lpstr>PowerPoint Presentation</vt:lpstr>
      <vt:lpstr>گنجنامه</vt:lpstr>
      <vt:lpstr> کرمانشاه / قرماسین</vt:lpstr>
      <vt:lpstr>PowerPoint Presentation</vt:lpstr>
      <vt:lpstr>دینور</vt:lpstr>
      <vt:lpstr>حلوان</vt:lpstr>
      <vt:lpstr>تیسپون یا تیسفون Ctesiphon</vt:lpstr>
      <vt:lpstr>PowerPoint Presentation</vt:lpstr>
      <vt:lpstr>مدائن</vt:lpstr>
      <vt:lpstr>جاده ابریشم و شیلا </vt:lpstr>
      <vt:lpstr>Silk Road Map</vt:lpstr>
      <vt:lpstr>Silk Road Map: Land Route</vt:lpstr>
      <vt:lpstr>Eastern Route of Silk Road  through Land</vt:lpstr>
      <vt:lpstr>Eastern Route of Silk Road  through Land</vt:lpstr>
      <vt:lpstr>Eastern Route of Silk Road through Sea</vt:lpstr>
      <vt:lpstr>جاده ابریشم</vt:lpstr>
      <vt:lpstr>اهمیت فرهنگی جاده ابریشم</vt:lpstr>
      <vt:lpstr>جاده ابریشم و فرهنگ دولت شیلا</vt:lpstr>
      <vt:lpstr>황남대총(Hwangnamdaechong)</vt:lpstr>
      <vt:lpstr>황남대총(Hwangnamdaechong)</vt:lpstr>
      <vt:lpstr>황남대총(Hwangnamdaechong)</vt:lpstr>
      <vt:lpstr>석굴암(Suk Gul Ahm)</vt:lpstr>
      <vt:lpstr>석굴암(Suk Gul Ahm)</vt:lpstr>
      <vt:lpstr>경주(Gyeongju)</vt:lpstr>
      <vt:lpstr>불국사(Bulguksa)</vt:lpstr>
      <vt:lpstr>안압지(Anapji)</vt:lpstr>
      <vt:lpstr>첨성대(Cheomseongdae)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شهرهای ایرانی در مسیر راه ابریشم</dc:title>
  <dc:creator>public</dc:creator>
  <cp:lastModifiedBy>Fariba Hadian</cp:lastModifiedBy>
  <cp:revision>123</cp:revision>
  <dcterms:created xsi:type="dcterms:W3CDTF">2020-01-16T11:45:45Z</dcterms:created>
  <dcterms:modified xsi:type="dcterms:W3CDTF">2020-01-25T09:34:22Z</dcterms:modified>
</cp:coreProperties>
</file>